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2.svg" ContentType="image/svg+xml"/>
  <Override PartName="/ppt/media/image15.svg" ContentType="image/svg+xml"/>
  <Override PartName="/ppt/media/image17.svg" ContentType="image/svg+xml"/>
  <Override PartName="/ppt/media/image2.svg" ContentType="image/svg+xml"/>
  <Override PartName="/ppt/media/image23.svg" ContentType="image/svg+xml"/>
  <Override PartName="/ppt/media/image25.svg" ContentType="image/svg+xml"/>
  <Override PartName="/ppt/media/image37.svg" ContentType="image/svg+xml"/>
  <Override PartName="/ppt/media/image39.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71" r:id="rId10"/>
    <p:sldId id="264" r:id="rId11"/>
    <p:sldId id="265" r:id="rId12"/>
    <p:sldId id="269" r:id="rId13"/>
    <p:sldId id="270" r:id="rId14"/>
    <p:sldId id="266" r:id="rId15"/>
    <p:sldId id="267" r:id="rId16"/>
    <p:sldId id="268" r:id="rId17"/>
  </p:sldIdLst>
  <p:sldSz cx="18288000" cy="10287000"/>
  <p:notesSz cx="6858000" cy="9144000"/>
  <p:embeddedFontLst>
    <p:embeddedFont>
      <p:font typeface="Calibri" panose="020F0502020204030204"/>
      <p:regular r:id="rId21"/>
      <p:bold r:id="rId22"/>
      <p:italic r:id="rId23"/>
      <p:boldItalic r:id="rId24"/>
    </p:embeddedFont>
    <p:embeddedFont>
      <p:font typeface="League Spartan" panose="00000800000000000000"/>
      <p:bold r:id="rId25"/>
    </p:embeddedFont>
    <p:embeddedFont>
      <p:font typeface="Lato" panose="020F0502020204030203"/>
      <p:regular r:id="rId26"/>
      <p:bold r:id="rId27"/>
      <p:italic r:id="rId28"/>
      <p:boldItalic r:id="rId29"/>
    </p:embeddedFont>
    <p:embeddedFont>
      <p:font typeface="Garamond" panose="02020404030301010803"/>
      <p:regular r:id="rId30"/>
      <p:bold r:id="rId31"/>
      <p:italic r:id="rId32"/>
    </p:embeddedFont>
    <p:embeddedFont>
      <p:font typeface="Lato Bold" panose="020F0502020204030203"/>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13.fntdata"/><Relationship Id="rId32" Type="http://schemas.openxmlformats.org/officeDocument/2006/relationships/font" Target="fonts/font12.fntdata"/><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1156F03-CB4F-4549-9D39-EC803FE24544}" type="doc">
      <dgm:prSet loTypeId="urn:microsoft.com/office/officeart/2005/8/layout/hProcess3" loCatId="process" qsTypeId="urn:microsoft.com/office/officeart/2005/8/quickstyle/simple1" qsCatId="simple" csTypeId="urn:microsoft.com/office/officeart/2005/8/colors/accent3_2" csCatId="accent3" phldr="1"/>
      <dgm:spPr/>
    </dgm:pt>
    <dgm:pt modelId="{DA1846A0-5D2A-4E21-B657-C04614ABFDC2}">
      <dgm:prSet phldrT="[Text]" phldr="0"/>
      <dgm:spPr/>
      <dgm:t>
        <a:bodyPr/>
        <a:lstStyle/>
        <a:p>
          <a:r>
            <a:rPr lang="en-US">
              <a:latin typeface="Calibri" panose="020F0502020204030204"/>
            </a:rPr>
            <a:t>FLOWCHART</a:t>
          </a:r>
          <a:endParaRPr lang="en-US"/>
        </a:p>
      </dgm:t>
    </dgm:pt>
    <dgm:pt modelId="{17118CF2-C140-42CE-9D2C-02157C940902}" cxnId="{B6A1BC61-F66D-4449-BE09-0CC1E7C25FE5}" type="parTrans">
      <dgm:prSet/>
      <dgm:spPr/>
    </dgm:pt>
    <dgm:pt modelId="{A53D2B38-07FC-4381-B36A-A8560201799E}" cxnId="{B6A1BC61-F66D-4449-BE09-0CC1E7C25FE5}" type="sibTrans">
      <dgm:prSet/>
      <dgm:spPr/>
    </dgm:pt>
    <dgm:pt modelId="{D50A99B9-C7AB-4591-9907-97A717A0F9BC}" type="pres">
      <dgm:prSet presAssocID="{D1156F03-CB4F-4549-9D39-EC803FE24544}" presName="Name0" presStyleCnt="0">
        <dgm:presLayoutVars>
          <dgm:dir/>
          <dgm:animLvl val="lvl"/>
          <dgm:resizeHandles val="exact"/>
        </dgm:presLayoutVars>
      </dgm:prSet>
      <dgm:spPr/>
    </dgm:pt>
    <dgm:pt modelId="{380F5148-6AB5-451B-BF1D-FD6F605A8084}" type="pres">
      <dgm:prSet presAssocID="{D1156F03-CB4F-4549-9D39-EC803FE24544}" presName="dummy" presStyleCnt="0"/>
      <dgm:spPr/>
    </dgm:pt>
    <dgm:pt modelId="{2F1F8B8D-2BAF-4A1D-AD7A-572889193B65}" type="pres">
      <dgm:prSet presAssocID="{D1156F03-CB4F-4549-9D39-EC803FE24544}" presName="linH" presStyleCnt="0"/>
      <dgm:spPr/>
    </dgm:pt>
    <dgm:pt modelId="{DF64030F-DA48-4842-AE7F-EF4B40045D5C}" type="pres">
      <dgm:prSet presAssocID="{D1156F03-CB4F-4549-9D39-EC803FE24544}" presName="padding1" presStyleCnt="0"/>
      <dgm:spPr/>
    </dgm:pt>
    <dgm:pt modelId="{49791484-1151-4D48-8E07-BA2FDD1D9BB0}" type="pres">
      <dgm:prSet presAssocID="{DA1846A0-5D2A-4E21-B657-C04614ABFDC2}" presName="linV" presStyleCnt="0"/>
      <dgm:spPr/>
    </dgm:pt>
    <dgm:pt modelId="{6D590530-C6AD-41C0-98E2-AB8F86A65EA4}" type="pres">
      <dgm:prSet presAssocID="{DA1846A0-5D2A-4E21-B657-C04614ABFDC2}" presName="spVertical1" presStyleCnt="0"/>
      <dgm:spPr/>
    </dgm:pt>
    <dgm:pt modelId="{24E0C36A-1494-42B6-B3FD-D06443A251D2}" type="pres">
      <dgm:prSet presAssocID="{DA1846A0-5D2A-4E21-B657-C04614ABFDC2}" presName="parTx" presStyleLbl="revTx" presStyleIdx="0" presStyleCnt="1">
        <dgm:presLayoutVars>
          <dgm:chMax val="0"/>
          <dgm:chPref val="0"/>
          <dgm:bulletEnabled val="1"/>
        </dgm:presLayoutVars>
      </dgm:prSet>
      <dgm:spPr/>
    </dgm:pt>
    <dgm:pt modelId="{0E01BF8D-ACC7-4E66-A6D1-B5DF5C5165A7}" type="pres">
      <dgm:prSet presAssocID="{DA1846A0-5D2A-4E21-B657-C04614ABFDC2}" presName="spVertical2" presStyleCnt="0"/>
      <dgm:spPr/>
    </dgm:pt>
    <dgm:pt modelId="{D6E31461-3B0A-4DCB-B38D-A887038E4B60}" type="pres">
      <dgm:prSet presAssocID="{DA1846A0-5D2A-4E21-B657-C04614ABFDC2}" presName="spVertical3" presStyleCnt="0"/>
      <dgm:spPr/>
    </dgm:pt>
    <dgm:pt modelId="{839DB6A4-E536-43F0-9A5B-6634BDD23A19}" type="pres">
      <dgm:prSet presAssocID="{D1156F03-CB4F-4549-9D39-EC803FE24544}" presName="padding2" presStyleCnt="0"/>
      <dgm:spPr/>
    </dgm:pt>
    <dgm:pt modelId="{8D12F685-DE3A-459C-B6A1-11A71B09B53B}" type="pres">
      <dgm:prSet presAssocID="{D1156F03-CB4F-4549-9D39-EC803FE24544}" presName="negArrow" presStyleCnt="0"/>
      <dgm:spPr/>
    </dgm:pt>
    <dgm:pt modelId="{8D6343BE-E197-4090-B9A6-6A45D0FC5FD5}" type="pres">
      <dgm:prSet presAssocID="{D1156F03-CB4F-4549-9D39-EC803FE24544}" presName="backgroundArrow" presStyleLbl="node1" presStyleIdx="0" presStyleCnt="1"/>
      <dgm:spPr/>
    </dgm:pt>
  </dgm:ptLst>
  <dgm:cxnLst>
    <dgm:cxn modelId="{B6A1BC61-F66D-4449-BE09-0CC1E7C25FE5}" srcId="{D1156F03-CB4F-4549-9D39-EC803FE24544}" destId="{DA1846A0-5D2A-4E21-B657-C04614ABFDC2}" srcOrd="0" destOrd="0" parTransId="{17118CF2-C140-42CE-9D2C-02157C940902}" sibTransId="{A53D2B38-07FC-4381-B36A-A8560201799E}"/>
    <dgm:cxn modelId="{4FFB5B95-614A-4A0C-849B-C4C28122965C}" type="presOf" srcId="{DA1846A0-5D2A-4E21-B657-C04614ABFDC2}" destId="{24E0C36A-1494-42B6-B3FD-D06443A251D2}" srcOrd="0" destOrd="0" presId="urn:microsoft.com/office/officeart/2005/8/layout/hProcess3"/>
    <dgm:cxn modelId="{B50C11AE-B8BD-49BB-804B-8F8C7796BFA6}" type="presOf" srcId="{D1156F03-CB4F-4549-9D39-EC803FE24544}" destId="{D50A99B9-C7AB-4591-9907-97A717A0F9BC}" srcOrd="0" destOrd="0" presId="urn:microsoft.com/office/officeart/2005/8/layout/hProcess3"/>
    <dgm:cxn modelId="{D8920ABF-3D6C-40EF-87D0-7B73EDED5E03}" type="presParOf" srcId="{D50A99B9-C7AB-4591-9907-97A717A0F9BC}" destId="{380F5148-6AB5-451B-BF1D-FD6F605A8084}" srcOrd="0" destOrd="0" presId="urn:microsoft.com/office/officeart/2005/8/layout/hProcess3"/>
    <dgm:cxn modelId="{FC12ACA9-8B00-4279-A858-93B527D5FBE4}" type="presParOf" srcId="{D50A99B9-C7AB-4591-9907-97A717A0F9BC}" destId="{2F1F8B8D-2BAF-4A1D-AD7A-572889193B65}" srcOrd="1" destOrd="0" presId="urn:microsoft.com/office/officeart/2005/8/layout/hProcess3"/>
    <dgm:cxn modelId="{89C9016F-AB55-49C3-999A-8D00F820EFAE}" type="presParOf" srcId="{2F1F8B8D-2BAF-4A1D-AD7A-572889193B65}" destId="{DF64030F-DA48-4842-AE7F-EF4B40045D5C}" srcOrd="0" destOrd="0" presId="urn:microsoft.com/office/officeart/2005/8/layout/hProcess3"/>
    <dgm:cxn modelId="{74488964-CC47-44EA-83C2-72BDF4BBC2F2}" type="presParOf" srcId="{2F1F8B8D-2BAF-4A1D-AD7A-572889193B65}" destId="{49791484-1151-4D48-8E07-BA2FDD1D9BB0}" srcOrd="1" destOrd="0" presId="urn:microsoft.com/office/officeart/2005/8/layout/hProcess3"/>
    <dgm:cxn modelId="{00EAA566-7F5C-486C-B28F-4D864E341FBE}" type="presParOf" srcId="{49791484-1151-4D48-8E07-BA2FDD1D9BB0}" destId="{6D590530-C6AD-41C0-98E2-AB8F86A65EA4}" srcOrd="0" destOrd="0" presId="urn:microsoft.com/office/officeart/2005/8/layout/hProcess3"/>
    <dgm:cxn modelId="{D2A8644B-93AC-477C-8533-3ADD6F5E15BD}" type="presParOf" srcId="{49791484-1151-4D48-8E07-BA2FDD1D9BB0}" destId="{24E0C36A-1494-42B6-B3FD-D06443A251D2}" srcOrd="1" destOrd="0" presId="urn:microsoft.com/office/officeart/2005/8/layout/hProcess3"/>
    <dgm:cxn modelId="{4AB6706F-5B3F-4702-85BF-4030A9CCBB0A}" type="presParOf" srcId="{49791484-1151-4D48-8E07-BA2FDD1D9BB0}" destId="{0E01BF8D-ACC7-4E66-A6D1-B5DF5C5165A7}" srcOrd="2" destOrd="0" presId="urn:microsoft.com/office/officeart/2005/8/layout/hProcess3"/>
    <dgm:cxn modelId="{1ED04041-92A5-4280-BCEF-C1CB74C5E888}" type="presParOf" srcId="{49791484-1151-4D48-8E07-BA2FDD1D9BB0}" destId="{D6E31461-3B0A-4DCB-B38D-A887038E4B60}" srcOrd="3" destOrd="0" presId="urn:microsoft.com/office/officeart/2005/8/layout/hProcess3"/>
    <dgm:cxn modelId="{5BD81B1E-F031-45C8-8B15-F7190F164322}" type="presParOf" srcId="{2F1F8B8D-2BAF-4A1D-AD7A-572889193B65}" destId="{839DB6A4-E536-43F0-9A5B-6634BDD23A19}" srcOrd="2" destOrd="0" presId="urn:microsoft.com/office/officeart/2005/8/layout/hProcess3"/>
    <dgm:cxn modelId="{38705F75-8A75-437E-9570-4ECDFA0EEEBD}" type="presParOf" srcId="{2F1F8B8D-2BAF-4A1D-AD7A-572889193B65}" destId="{8D12F685-DE3A-459C-B6A1-11A71B09B53B}" srcOrd="3" destOrd="0" presId="urn:microsoft.com/office/officeart/2005/8/layout/hProcess3"/>
    <dgm:cxn modelId="{BB37A444-E9FA-49E4-B5C2-0A7D6FEEA632}" type="presParOf" srcId="{2F1F8B8D-2BAF-4A1D-AD7A-572889193B65}" destId="{8D6343BE-E197-4090-B9A6-6A45D0FC5FD5}"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572000" cy="3657600"/>
        <a:chOff x="0" y="0"/>
        <a:chExt cx="4572000" cy="3657600"/>
      </a:xfrm>
    </dsp:grpSpPr>
    <dsp:sp modelId="{8D6343BE-E197-4090-B9A6-6A45D0FC5FD5}">
      <dsp:nvSpPr>
        <dsp:cNvPr id="4" name="Right Arrow 3"/>
        <dsp:cNvSpPr/>
      </dsp:nvSpPr>
      <dsp:spPr bwMode="white">
        <a:xfrm>
          <a:off x="0" y="0"/>
          <a:ext cx="4572000" cy="3657600"/>
        </a:xfrm>
        <a:prstGeom prst="rightArrow">
          <a:avLst/>
        </a:prstGeom>
      </dsp:spPr>
      <dsp:style>
        <a:lnRef idx="2">
          <a:schemeClr val="lt1"/>
        </a:lnRef>
        <a:fillRef idx="1">
          <a:schemeClr val="accent3"/>
        </a:fillRef>
        <a:effectRef idx="0">
          <a:scrgbClr r="0" g="0" b="0"/>
        </a:effectRef>
        <a:fontRef idx="minor">
          <a:schemeClr val="lt1"/>
        </a:fontRef>
      </dsp:style>
      <dsp:txXfrm>
        <a:off x="0" y="0"/>
        <a:ext cx="4572000" cy="3657600"/>
      </dsp:txXfrm>
    </dsp:sp>
    <dsp:sp modelId="{24E0C36A-1494-42B6-B3FD-D06443A251D2}">
      <dsp:nvSpPr>
        <dsp:cNvPr id="3" name="Rectangles 2"/>
        <dsp:cNvSpPr/>
      </dsp:nvSpPr>
      <dsp:spPr bwMode="white">
        <a:xfrm>
          <a:off x="365760" y="914400"/>
          <a:ext cx="3749040" cy="18288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518160" rIns="0" bIns="518160" anchor="ctr"/>
        <a:lstStyle>
          <a:lvl1pPr algn="ctr">
            <a:defRPr sz="51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r>
            <a:rPr lang="en-US">
              <a:solidFill>
                <a:schemeClr val="tx1"/>
              </a:solidFill>
              <a:latin typeface="Calibri" panose="020F0502020204030204"/>
            </a:rPr>
            <a:t>FLOWCHART</a:t>
          </a:r>
          <a:endParaRPr lang="en-US">
            <a:solidFill>
              <a:schemeClr val="tx1"/>
            </a:solidFill>
          </a:endParaRPr>
        </a:p>
      </dsp:txBody>
      <dsp:txXfrm>
        <a:off x="365760" y="914400"/>
        <a:ext cx="3749040" cy="18288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12.sv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2.sv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12.svg"/><Relationship Id="rId15" Type="http://schemas.openxmlformats.org/officeDocument/2006/relationships/slideLayout" Target="../slideLayouts/slideLayout7.xml"/><Relationship Id="rId14" Type="http://schemas.openxmlformats.org/officeDocument/2006/relationships/image" Target="../media/image10.jpeg"/><Relationship Id="rId13" Type="http://schemas.openxmlformats.org/officeDocument/2006/relationships/image" Target="../media/image17.svg"/><Relationship Id="rId12" Type="http://schemas.openxmlformats.org/officeDocument/2006/relationships/image" Target="../media/image16.png"/><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12.sv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svg"/><Relationship Id="rId3" Type="http://schemas.openxmlformats.org/officeDocument/2006/relationships/image" Target="../media/image24.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8.jpe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1.png"/><Relationship Id="rId7" Type="http://schemas.openxmlformats.org/officeDocument/2006/relationships/image" Target="../media/image30.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4439544" y="-3271608"/>
            <a:ext cx="18035846" cy="16814558"/>
            <a:chOff x="-8423" y="0"/>
            <a:chExt cx="812800" cy="812800"/>
          </a:xfrm>
        </p:grpSpPr>
        <p:sp>
          <p:nvSpPr>
            <p:cNvPr id="3" name="Freeform 3"/>
            <p:cNvSpPr/>
            <p:nvPr/>
          </p:nvSpPr>
          <p:spPr>
            <a:xfrm>
              <a:off x="-8423"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B"/>
            </a:solidFill>
          </p:spPr>
          <p:txBody>
            <a:bodyPr lIns="91440" tIns="45720" rIns="91440" bIns="45720" anchor="t"/>
            <a:lstStyle/>
            <a:p>
              <a:r>
                <a:rPr lang="en-IN" err="1">
                  <a:cs typeface="Calibri" panose="020F0502020204030204"/>
                </a:rPr>
                <a:t>Sl</a:t>
              </a:r>
              <a:endParaRPr lang="en-US" err="1"/>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endParaRPr lang="en-IN">
                <a:cs typeface="Calibri" panose="020F0502020204030204"/>
              </a:endParaRPr>
            </a:p>
            <a:p>
              <a:r>
                <a:rPr lang="en-IN">
                  <a:cs typeface="Calibri" panose="020F0502020204030204"/>
                </a:rPr>
                <a:t>                                                                 </a:t>
              </a:r>
              <a:endParaRPr lang="en-IN">
                <a:cs typeface="Calibri" panose="020F0502020204030204"/>
              </a:endParaRPr>
            </a:p>
            <a:p>
              <a:endParaRPr lang="en-IN">
                <a:cs typeface="Calibri" panose="020F0502020204030204"/>
              </a:endParaRPr>
            </a:p>
            <a:p>
              <a:r>
                <a:rPr lang="en-IN" sz="3200">
                  <a:cs typeface="Calibri" panose="020F0502020204030204"/>
                </a:rPr>
                <a:t>                                                                    </a:t>
              </a:r>
              <a:r>
                <a:rPr lang="en-IN" sz="3200" u="sng">
                  <a:cs typeface="Calibri" panose="020F0502020204030204"/>
                </a:rPr>
                <a:t> </a:t>
              </a:r>
              <a:r>
                <a:rPr lang="en-IN" sz="3200" b="1" u="sng">
                  <a:cs typeface="Calibri" panose="020F0502020204030204"/>
                </a:rPr>
                <a:t>A mini Project on</a:t>
              </a:r>
              <a:endParaRPr lang="en-IN" sz="3200" b="1" u="sng">
                <a:cs typeface="Calibri" panose="020F0502020204030204"/>
              </a:endParaRPr>
            </a:p>
            <a:p>
              <a:endParaRPr lang="en-IN" sz="3200" b="1">
                <a:cs typeface="Calibri" panose="020F0502020204030204"/>
              </a:endParaRPr>
            </a:p>
            <a:p>
              <a:endParaRPr lang="en-IN" sz="3200" b="1">
                <a:cs typeface="Calibri" panose="020F0502020204030204"/>
              </a:endParaRPr>
            </a:p>
            <a:p>
              <a:endParaRPr lang="en-IN" sz="3200" b="1">
                <a:cs typeface="Calibri" panose="020F0502020204030204"/>
              </a:endParaRPr>
            </a:p>
            <a:p>
              <a:endParaRPr lang="en-IN" sz="3200" b="1">
                <a:cs typeface="Calibri" panose="020F0502020204030204"/>
              </a:endParaRPr>
            </a:p>
            <a:p>
              <a:endParaRPr lang="en-IN" sz="3200" b="1">
                <a:cs typeface="Calibri" panose="020F0502020204030204"/>
              </a:endParaRPr>
            </a:p>
            <a:p>
              <a:endParaRPr lang="en-IN" sz="3200" b="1">
                <a:cs typeface="Calibri" panose="020F0502020204030204"/>
              </a:endParaRPr>
            </a:p>
            <a:p>
              <a:endParaRPr lang="en-IN" sz="3200" b="1">
                <a:cs typeface="Calibri" panose="020F0502020204030204"/>
              </a:endParaRPr>
            </a:p>
            <a:p>
              <a:endParaRPr lang="en-IN" sz="3200" b="1">
                <a:cs typeface="Calibri" panose="020F0502020204030204"/>
              </a:endParaRPr>
            </a:p>
            <a:p>
              <a:endParaRPr lang="en-IN" sz="3200" b="1">
                <a:cs typeface="Calibri" panose="020F0502020204030204"/>
              </a:endParaRPr>
            </a:p>
            <a:p>
              <a:endParaRPr lang="en-IN" sz="3200" b="1">
                <a:cs typeface="Calibri" panose="020F0502020204030204"/>
              </a:endParaRPr>
            </a:p>
            <a:p>
              <a:endParaRPr lang="en-IN" sz="3200" b="1">
                <a:cs typeface="Calibri" panose="020F0502020204030204"/>
              </a:endParaRPr>
            </a:p>
            <a:p>
              <a:r>
                <a:rPr lang="en-IN" sz="3200" b="1">
                  <a:cs typeface="Calibri" panose="020F0502020204030204"/>
                </a:rPr>
                <a:t>                                                                     </a:t>
              </a:r>
              <a:r>
                <a:rPr lang="en-IN" sz="3200">
                  <a:cs typeface="Calibri" panose="020F0502020204030204"/>
                </a:rPr>
                <a:t>           </a:t>
              </a:r>
              <a:r>
                <a:rPr lang="en-IN" sz="3200" u="sng">
                  <a:cs typeface="Calibri" panose="020F0502020204030204"/>
                </a:rPr>
                <a:t> Under the Guidance Of</a:t>
              </a:r>
              <a:endParaRPr lang="en-IN" sz="3200" u="sng">
                <a:cs typeface="Calibri" panose="020F0502020204030204"/>
              </a:endParaRPr>
            </a:p>
            <a:p>
              <a:r>
                <a:rPr lang="en-IN" sz="3200" b="1">
                  <a:cs typeface="Calibri" panose="020F0502020204030204"/>
                </a:rPr>
                <a:t>                                                                                Mr. Gaurav Narain Singh</a:t>
              </a:r>
              <a:endParaRPr lang="en-IN"/>
            </a:p>
            <a:p>
              <a:r>
                <a:rPr lang="en-IN" sz="3200" b="1">
                  <a:cs typeface="Calibri" panose="020F0502020204030204"/>
                </a:rPr>
                <a:t>                                                                                (Assistant Professor C.S.E)</a:t>
              </a:r>
              <a:endParaRPr lang="en-IN" sz="3200" b="1">
                <a:cs typeface="Calibri" panose="020F0502020204030204"/>
              </a:endParaRPr>
            </a:p>
            <a:p>
              <a:endParaRPr lang="en-IN" sz="3200" b="1">
                <a:cs typeface="Calibri" panose="020F0502020204030204"/>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13089023" y="5419035"/>
            <a:ext cx="7003154" cy="6341037"/>
          </a:xfrm>
          <a:custGeom>
            <a:avLst/>
            <a:gdLst/>
            <a:ahLst/>
            <a:cxnLst/>
            <a:rect l="l" t="t" r="r" b="b"/>
            <a:pathLst>
              <a:path w="7003154" h="6341037">
                <a:moveTo>
                  <a:pt x="0" y="0"/>
                </a:moveTo>
                <a:lnTo>
                  <a:pt x="7003154" y="0"/>
                </a:lnTo>
                <a:lnTo>
                  <a:pt x="7003154" y="6341038"/>
                </a:lnTo>
                <a:lnTo>
                  <a:pt x="0" y="6341038"/>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grpSp>
        <p:nvGrpSpPr>
          <p:cNvPr id="8" name="Group 8"/>
          <p:cNvGrpSpPr>
            <a:grpSpLocks noChangeAspect="1"/>
          </p:cNvGrpSpPr>
          <p:nvPr/>
        </p:nvGrpSpPr>
        <p:grpSpPr>
          <a:xfrm>
            <a:off x="10368897" y="1028700"/>
            <a:ext cx="7095363" cy="8229600"/>
            <a:chOff x="0" y="0"/>
            <a:chExt cx="7548112" cy="8754723"/>
          </a:xfrm>
        </p:grpSpPr>
        <p:sp>
          <p:nvSpPr>
            <p:cNvPr id="9" name="Freeform 9"/>
            <p:cNvSpPr/>
            <p:nvPr/>
          </p:nvSpPr>
          <p:spPr>
            <a:xfrm>
              <a:off x="648891" y="391618"/>
              <a:ext cx="6250323" cy="7971490"/>
            </a:xfrm>
            <a:custGeom>
              <a:avLst/>
              <a:gdLst/>
              <a:ahLst/>
              <a:cxnLst/>
              <a:rect l="l" t="t" r="r" b="b"/>
              <a:pathLst>
                <a:path w="6250323" h="7971490">
                  <a:moveTo>
                    <a:pt x="0" y="7971489"/>
                  </a:moveTo>
                  <a:lnTo>
                    <a:pt x="0" y="3197813"/>
                  </a:lnTo>
                  <a:cubicBezTo>
                    <a:pt x="11609" y="2327317"/>
                    <a:pt x="381261" y="1508217"/>
                    <a:pt x="1041016" y="891064"/>
                  </a:cubicBezTo>
                  <a:cubicBezTo>
                    <a:pt x="1637482" y="333109"/>
                    <a:pt x="2416610" y="0"/>
                    <a:pt x="3125168" y="0"/>
                  </a:cubicBezTo>
                  <a:cubicBezTo>
                    <a:pt x="3833727" y="0"/>
                    <a:pt x="4612841" y="333109"/>
                    <a:pt x="5209308" y="891065"/>
                  </a:cubicBezTo>
                  <a:cubicBezTo>
                    <a:pt x="5869063" y="1508225"/>
                    <a:pt x="6238716" y="2327319"/>
                    <a:pt x="6250324" y="3197815"/>
                  </a:cubicBezTo>
                  <a:lnTo>
                    <a:pt x="6250324" y="7971490"/>
                  </a:lnTo>
                  <a:lnTo>
                    <a:pt x="0" y="7971490"/>
                  </a:lnTo>
                  <a:close/>
                </a:path>
              </a:pathLst>
            </a:custGeom>
            <a:blipFill>
              <a:blip r:embed="rId3"/>
              <a:stretch>
                <a:fillRect l="-78310" r="-12935"/>
              </a:stretch>
            </a:blipFill>
          </p:spPr>
        </p:sp>
        <p:sp>
          <p:nvSpPr>
            <p:cNvPr id="10" name="Freeform 10"/>
            <p:cNvSpPr/>
            <p:nvPr/>
          </p:nvSpPr>
          <p:spPr>
            <a:xfrm>
              <a:off x="-4" y="1093"/>
              <a:ext cx="7548117" cy="8752540"/>
            </a:xfrm>
            <a:custGeom>
              <a:avLst/>
              <a:gdLst/>
              <a:ahLst/>
              <a:cxnLst/>
              <a:rect l="l" t="t" r="r" b="b"/>
              <a:pathLst>
                <a:path w="7548117" h="8752540">
                  <a:moveTo>
                    <a:pt x="5864713" y="1274632"/>
                  </a:moveTo>
                  <a:cubicBezTo>
                    <a:pt x="5266524" y="715069"/>
                    <a:pt x="4484977" y="381000"/>
                    <a:pt x="3774063" y="381000"/>
                  </a:cubicBezTo>
                  <a:cubicBezTo>
                    <a:pt x="3063149" y="381000"/>
                    <a:pt x="2281590" y="715070"/>
                    <a:pt x="1683401" y="1274632"/>
                  </a:cubicBezTo>
                  <a:cubicBezTo>
                    <a:pt x="1021798" y="1893521"/>
                    <a:pt x="651018" y="2715170"/>
                    <a:pt x="639372" y="3588338"/>
                  </a:cubicBezTo>
                  <a:lnTo>
                    <a:pt x="639372" y="8371539"/>
                  </a:lnTo>
                  <a:lnTo>
                    <a:pt x="6908744" y="8371539"/>
                  </a:lnTo>
                  <a:lnTo>
                    <a:pt x="6908744" y="3588215"/>
                  </a:lnTo>
                  <a:cubicBezTo>
                    <a:pt x="6897097" y="2715177"/>
                    <a:pt x="6526316" y="1893527"/>
                    <a:pt x="5864713" y="1274632"/>
                  </a:cubicBezTo>
                  <a:close/>
                  <a:moveTo>
                    <a:pt x="6889693" y="8352489"/>
                  </a:moveTo>
                  <a:lnTo>
                    <a:pt x="658420" y="8352489"/>
                  </a:lnTo>
                  <a:lnTo>
                    <a:pt x="658420" y="3588463"/>
                  </a:lnTo>
                  <a:cubicBezTo>
                    <a:pt x="669991" y="2720658"/>
                    <a:pt x="1038626" y="1903859"/>
                    <a:pt x="1696422" y="1288548"/>
                  </a:cubicBezTo>
                  <a:cubicBezTo>
                    <a:pt x="2291164" y="732197"/>
                    <a:pt x="3067849" y="400050"/>
                    <a:pt x="3774063" y="400050"/>
                  </a:cubicBezTo>
                  <a:cubicBezTo>
                    <a:pt x="4480265" y="400050"/>
                    <a:pt x="5256949" y="732197"/>
                    <a:pt x="5851692" y="1288548"/>
                  </a:cubicBezTo>
                  <a:cubicBezTo>
                    <a:pt x="6509487" y="1903865"/>
                    <a:pt x="6878122" y="2720658"/>
                    <a:pt x="6889694" y="3588339"/>
                  </a:cubicBezTo>
                  <a:lnTo>
                    <a:pt x="6889694" y="8352489"/>
                  </a:lnTo>
                  <a:close/>
                  <a:moveTo>
                    <a:pt x="7289743" y="4195640"/>
                  </a:moveTo>
                  <a:lnTo>
                    <a:pt x="7289743" y="3585703"/>
                  </a:lnTo>
                  <a:cubicBezTo>
                    <a:pt x="7277378" y="2607003"/>
                    <a:pt x="6863722" y="1687432"/>
                    <a:pt x="6124989" y="996392"/>
                  </a:cubicBezTo>
                  <a:cubicBezTo>
                    <a:pt x="5458016" y="372485"/>
                    <a:pt x="4579161" y="0"/>
                    <a:pt x="3774063" y="0"/>
                  </a:cubicBezTo>
                  <a:cubicBezTo>
                    <a:pt x="2968953" y="0"/>
                    <a:pt x="2090098" y="372486"/>
                    <a:pt x="1423124" y="996393"/>
                  </a:cubicBezTo>
                  <a:cubicBezTo>
                    <a:pt x="684391" y="1687433"/>
                    <a:pt x="270735" y="2607004"/>
                    <a:pt x="258370" y="3586238"/>
                  </a:cubicBezTo>
                  <a:lnTo>
                    <a:pt x="258370" y="4195648"/>
                  </a:lnTo>
                  <a:cubicBezTo>
                    <a:pt x="217863" y="4285654"/>
                    <a:pt x="142046" y="4372626"/>
                    <a:pt x="0" y="4393052"/>
                  </a:cubicBezTo>
                  <a:cubicBezTo>
                    <a:pt x="142047" y="4413477"/>
                    <a:pt x="217863" y="4500449"/>
                    <a:pt x="258370" y="4590455"/>
                  </a:cubicBezTo>
                  <a:lnTo>
                    <a:pt x="258370" y="8710037"/>
                  </a:lnTo>
                  <a:cubicBezTo>
                    <a:pt x="258370" y="8733478"/>
                    <a:pt x="277433" y="8752540"/>
                    <a:pt x="300874" y="8752540"/>
                  </a:cubicBezTo>
                  <a:lnTo>
                    <a:pt x="7247240" y="8752540"/>
                  </a:lnTo>
                  <a:cubicBezTo>
                    <a:pt x="7270680" y="8752540"/>
                    <a:pt x="7289743" y="8733478"/>
                    <a:pt x="7289743" y="8710037"/>
                  </a:cubicBezTo>
                  <a:lnTo>
                    <a:pt x="7289743" y="4590461"/>
                  </a:lnTo>
                  <a:cubicBezTo>
                    <a:pt x="7330250" y="4500452"/>
                    <a:pt x="7406067" y="4413477"/>
                    <a:pt x="7548117" y="4393051"/>
                  </a:cubicBezTo>
                  <a:cubicBezTo>
                    <a:pt x="7406066" y="4372625"/>
                    <a:pt x="7330251" y="4285648"/>
                    <a:pt x="7289743" y="4195640"/>
                  </a:cubicBezTo>
                  <a:close/>
                  <a:moveTo>
                    <a:pt x="7247240" y="8733489"/>
                  </a:moveTo>
                  <a:lnTo>
                    <a:pt x="300873" y="8733489"/>
                  </a:lnTo>
                  <a:cubicBezTo>
                    <a:pt x="287937" y="8733489"/>
                    <a:pt x="277420" y="8722971"/>
                    <a:pt x="277420" y="8710036"/>
                  </a:cubicBezTo>
                  <a:lnTo>
                    <a:pt x="277420" y="4590448"/>
                  </a:lnTo>
                  <a:cubicBezTo>
                    <a:pt x="317929" y="4500444"/>
                    <a:pt x="393745" y="4413476"/>
                    <a:pt x="535787" y="4393050"/>
                  </a:cubicBezTo>
                  <a:cubicBezTo>
                    <a:pt x="393745" y="4372625"/>
                    <a:pt x="317929" y="4285655"/>
                    <a:pt x="277420" y="4195652"/>
                  </a:cubicBezTo>
                  <a:lnTo>
                    <a:pt x="277420" y="3585937"/>
                  </a:lnTo>
                  <a:cubicBezTo>
                    <a:pt x="289724" y="2612477"/>
                    <a:pt x="701233" y="1697767"/>
                    <a:pt x="1436147" y="1010305"/>
                  </a:cubicBezTo>
                  <a:cubicBezTo>
                    <a:pt x="2099672" y="389614"/>
                    <a:pt x="2973665" y="19050"/>
                    <a:pt x="3774063" y="19050"/>
                  </a:cubicBezTo>
                  <a:cubicBezTo>
                    <a:pt x="4574462" y="19050"/>
                    <a:pt x="5448441" y="389614"/>
                    <a:pt x="6111980" y="1010308"/>
                  </a:cubicBezTo>
                  <a:cubicBezTo>
                    <a:pt x="6846881" y="1697771"/>
                    <a:pt x="7258391" y="2612481"/>
                    <a:pt x="7270694" y="3586238"/>
                  </a:cubicBezTo>
                  <a:lnTo>
                    <a:pt x="7270694" y="4195662"/>
                  </a:lnTo>
                  <a:cubicBezTo>
                    <a:pt x="7230184" y="4285663"/>
                    <a:pt x="7154369" y="4372627"/>
                    <a:pt x="7012329" y="4393053"/>
                  </a:cubicBezTo>
                  <a:cubicBezTo>
                    <a:pt x="7154369" y="4413477"/>
                    <a:pt x="7230184" y="4500443"/>
                    <a:pt x="7270694" y="4590443"/>
                  </a:cubicBezTo>
                  <a:lnTo>
                    <a:pt x="7270694" y="8710037"/>
                  </a:lnTo>
                  <a:cubicBezTo>
                    <a:pt x="7270693" y="8722971"/>
                    <a:pt x="7260176" y="8733489"/>
                    <a:pt x="7247240" y="8733489"/>
                  </a:cubicBezTo>
                  <a:close/>
                </a:path>
              </a:pathLst>
            </a:custGeom>
            <a:solidFill>
              <a:srgbClr val="65CBC3"/>
            </a:solidFill>
          </p:spPr>
        </p:sp>
      </p:grpSp>
      <p:sp>
        <p:nvSpPr>
          <p:cNvPr id="15" name="Freeform 15"/>
          <p:cNvSpPr/>
          <p:nvPr/>
        </p:nvSpPr>
        <p:spPr>
          <a:xfrm>
            <a:off x="8978278" y="1028700"/>
            <a:ext cx="1177055" cy="1413494"/>
          </a:xfrm>
          <a:custGeom>
            <a:avLst/>
            <a:gdLst/>
            <a:ahLst/>
            <a:cxnLst/>
            <a:rect l="l" t="t" r="r" b="b"/>
            <a:pathLst>
              <a:path w="1177055" h="1413494">
                <a:moveTo>
                  <a:pt x="0" y="0"/>
                </a:moveTo>
                <a:lnTo>
                  <a:pt x="1177055" y="0"/>
                </a:lnTo>
                <a:lnTo>
                  <a:pt x="1177055" y="1413494"/>
                </a:lnTo>
                <a:lnTo>
                  <a:pt x="0" y="14134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6508135" y="690268"/>
            <a:ext cx="1097039" cy="1045179"/>
          </a:xfrm>
          <a:custGeom>
            <a:avLst/>
            <a:gdLst/>
            <a:ahLst/>
            <a:cxnLst/>
            <a:rect l="l" t="t" r="r" b="b"/>
            <a:pathLst>
              <a:path w="1097039" h="1045179">
                <a:moveTo>
                  <a:pt x="0" y="0"/>
                </a:moveTo>
                <a:lnTo>
                  <a:pt x="1097038" y="0"/>
                </a:lnTo>
                <a:lnTo>
                  <a:pt x="1097038" y="1045179"/>
                </a:lnTo>
                <a:lnTo>
                  <a:pt x="0" y="10451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rot="-5400000">
            <a:off x="15200267" y="1557021"/>
            <a:ext cx="1018759" cy="1018759"/>
          </a:xfrm>
          <a:custGeom>
            <a:avLst/>
            <a:gdLst/>
            <a:ahLst/>
            <a:cxnLst/>
            <a:rect l="l" t="t" r="r" b="b"/>
            <a:pathLst>
              <a:path w="1018759" h="1018759">
                <a:moveTo>
                  <a:pt x="0" y="0"/>
                </a:moveTo>
                <a:lnTo>
                  <a:pt x="1018759" y="0"/>
                </a:lnTo>
                <a:lnTo>
                  <a:pt x="1018759" y="1018759"/>
                </a:lnTo>
                <a:lnTo>
                  <a:pt x="0" y="10187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1868351" y="3296157"/>
            <a:ext cx="7494907" cy="1854354"/>
          </a:xfrm>
          <a:prstGeom prst="rect">
            <a:avLst/>
          </a:prstGeom>
        </p:spPr>
        <p:txBody>
          <a:bodyPr lIns="0" tIns="0" rIns="0" bIns="0" rtlCol="0" anchor="t">
            <a:spAutoFit/>
          </a:bodyPr>
          <a:lstStyle/>
          <a:p>
            <a:pPr algn="l">
              <a:lnSpc>
                <a:spcPts val="7190"/>
              </a:lnSpc>
            </a:pPr>
            <a:r>
              <a:rPr lang="en-US" sz="6200" b="1">
                <a:solidFill>
                  <a:schemeClr val="tx2"/>
                </a:solidFill>
                <a:latin typeface="League Spartan" panose="00000800000000000000"/>
                <a:ea typeface="League Spartan" panose="00000800000000000000"/>
                <a:cs typeface="League Spartan" panose="00000800000000000000"/>
                <a:sym typeface="League Spartan" panose="00000800000000000000"/>
              </a:rPr>
              <a:t>ATM SIMULATOR SYSTEM</a:t>
            </a:r>
            <a:endParaRPr lang="en-US" sz="62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21" name="TextBox 21"/>
          <p:cNvSpPr txBox="1"/>
          <p:nvPr/>
        </p:nvSpPr>
        <p:spPr>
          <a:xfrm>
            <a:off x="2090949" y="5422289"/>
            <a:ext cx="7053051" cy="872034"/>
          </a:xfrm>
          <a:prstGeom prst="rect">
            <a:avLst/>
          </a:prstGeom>
        </p:spPr>
        <p:txBody>
          <a:bodyPr lIns="0" tIns="0" rIns="0" bIns="0" rtlCol="0" anchor="t">
            <a:spAutoFit/>
          </a:bodyPr>
          <a:lstStyle/>
          <a:p>
            <a:pPr>
              <a:lnSpc>
                <a:spcPts val="3400"/>
              </a:lnSpc>
            </a:pPr>
            <a:r>
              <a:rPr lang="en-US" sz="3350">
                <a:solidFill>
                  <a:srgbClr val="2F4942"/>
                </a:solidFill>
                <a:latin typeface="Lato" panose="020F0502020204030203"/>
                <a:ea typeface="Lato" panose="020F0502020204030203"/>
                <a:cs typeface="Lato" panose="020F0502020204030203"/>
                <a:sym typeface="Lato" panose="020F0502020204030203"/>
              </a:rPr>
              <a:t>    </a:t>
            </a:r>
            <a:r>
              <a:rPr lang="en-US" sz="3350" i="1">
                <a:solidFill>
                  <a:srgbClr val="2F4942"/>
                </a:solidFill>
                <a:latin typeface="Lato" panose="020F0502020204030203"/>
                <a:ea typeface="Lato" panose="020F0502020204030203"/>
                <a:cs typeface="Lato" panose="020F0502020204030203"/>
                <a:sym typeface="Lato" panose="020F0502020204030203"/>
              </a:rPr>
              <a:t>           </a:t>
            </a:r>
            <a:r>
              <a:rPr lang="en-US" sz="3350" i="1" u="sng">
                <a:solidFill>
                  <a:srgbClr val="2F4942"/>
                </a:solidFill>
                <a:latin typeface="Lato" panose="020F0502020204030203"/>
                <a:ea typeface="Lato" panose="020F0502020204030203"/>
                <a:cs typeface="Lato" panose="020F0502020204030203"/>
                <a:sym typeface="Lato" panose="020F0502020204030203"/>
              </a:rPr>
              <a:t>Created By: </a:t>
            </a:r>
            <a:r>
              <a:rPr lang="en-US" sz="3350" i="1">
                <a:solidFill>
                  <a:srgbClr val="2F4942"/>
                </a:solidFill>
                <a:latin typeface="Lato" panose="020F0502020204030203"/>
                <a:ea typeface="Lato" panose="020F0502020204030203"/>
                <a:cs typeface="Lato" panose="020F0502020204030203"/>
                <a:sym typeface="Lato" panose="020F0502020204030203"/>
              </a:rPr>
              <a:t> </a:t>
            </a:r>
            <a:endParaRPr lang="en-US" sz="3350" i="1">
              <a:solidFill>
                <a:srgbClr val="2F4942"/>
              </a:solidFill>
              <a:latin typeface="Lato" panose="020F0502020204030203"/>
              <a:ea typeface="Lato" panose="020F0502020204030203"/>
              <a:cs typeface="Lato" panose="020F0502020204030203"/>
              <a:sym typeface="Lato" panose="020F0502020204030203"/>
            </a:endParaRPr>
          </a:p>
          <a:p>
            <a:pPr>
              <a:lnSpc>
                <a:spcPts val="3400"/>
              </a:lnSpc>
            </a:pPr>
            <a:endParaRPr lang="en-US" sz="3350">
              <a:solidFill>
                <a:srgbClr val="2F4942"/>
              </a:solidFill>
              <a:latin typeface="Lato" panose="020F0502020204030203"/>
              <a:ea typeface="Lato" panose="020F0502020204030203"/>
              <a:cs typeface="Lato" panose="020F0502020204030203"/>
            </a:endParaRPr>
          </a:p>
        </p:txBody>
      </p:sp>
      <p:sp>
        <p:nvSpPr>
          <p:cNvPr id="22" name="TextBox 22"/>
          <p:cNvSpPr txBox="1"/>
          <p:nvPr/>
        </p:nvSpPr>
        <p:spPr>
          <a:xfrm>
            <a:off x="3271652" y="5858822"/>
            <a:ext cx="5470017" cy="2307235"/>
          </a:xfrm>
          <a:prstGeom prst="rect">
            <a:avLst/>
          </a:prstGeom>
        </p:spPr>
        <p:txBody>
          <a:bodyPr wrap="square" lIns="0" tIns="0" rIns="0" bIns="0" rtlCol="0" anchor="t">
            <a:spAutoFit/>
          </a:bodyPr>
          <a:lstStyle/>
          <a:p>
            <a:pPr marL="457200" indent="-457200">
              <a:buFont typeface="Wingdings" panose="05000000000000000000" pitchFamily="2" charset="2"/>
              <a:buChar char="§"/>
            </a:pPr>
            <a:r>
              <a:rPr lang="en-US" sz="3200" b="1" i="1">
                <a:solidFill>
                  <a:schemeClr val="tx2">
                    <a:lumMod val="50000"/>
                  </a:schemeClr>
                </a:solidFill>
                <a:latin typeface="Garamond" panose="02020404030301010803"/>
                <a:ea typeface="Lato Bold" panose="020F0502020204030203"/>
                <a:cs typeface="Lato Bold" panose="020F0502020204030203"/>
                <a:sym typeface="Lato Bold" panose="020F0502020204030203"/>
              </a:rPr>
              <a:t>Sneha Patel</a:t>
            </a:r>
            <a:endParaRPr lang="en-US" sz="3200" b="1" i="1">
              <a:solidFill>
                <a:schemeClr val="tx2">
                  <a:lumMod val="50000"/>
                </a:schemeClr>
              </a:solidFill>
              <a:latin typeface="Garamond" panose="02020404030301010803"/>
              <a:ea typeface="Lato Bold" panose="020F0502020204030203"/>
              <a:cs typeface="Lato Bold" panose="020F0502020204030203"/>
            </a:endParaRPr>
          </a:p>
          <a:p>
            <a:pPr marL="457200" indent="-457200">
              <a:buFont typeface="Wingdings" panose="05000000000000000000" pitchFamily="2" charset="2"/>
              <a:buChar char="§"/>
            </a:pPr>
            <a:r>
              <a:rPr lang="en-US" sz="3200" b="1" i="1">
                <a:solidFill>
                  <a:schemeClr val="tx2">
                    <a:lumMod val="50000"/>
                  </a:schemeClr>
                </a:solidFill>
                <a:latin typeface="Garamond" panose="02020404030301010803"/>
                <a:ea typeface="Lato Bold" panose="020F0502020204030203"/>
                <a:cs typeface="Lato Bold" panose="020F0502020204030203"/>
                <a:sym typeface="Lato Bold" panose="020F0502020204030203"/>
              </a:rPr>
              <a:t>Anchal Dwivedi</a:t>
            </a:r>
            <a:endParaRPr lang="en-US" sz="3200" b="1" i="1">
              <a:solidFill>
                <a:schemeClr val="tx2">
                  <a:lumMod val="50000"/>
                </a:schemeClr>
              </a:solidFill>
              <a:latin typeface="Garamond" panose="02020404030301010803"/>
              <a:ea typeface="Lato Bold" panose="020F0502020204030203"/>
              <a:cs typeface="Lato Bold" panose="020F0502020204030203"/>
            </a:endParaRPr>
          </a:p>
          <a:p>
            <a:pPr marL="457200" indent="-457200">
              <a:buFont typeface="Wingdings" panose="05000000000000000000" pitchFamily="2" charset="2"/>
              <a:buChar char="§"/>
            </a:pPr>
            <a:r>
              <a:rPr lang="en-US" sz="3200" b="1" i="1">
                <a:solidFill>
                  <a:schemeClr val="tx2">
                    <a:lumMod val="50000"/>
                  </a:schemeClr>
                </a:solidFill>
                <a:latin typeface="Garamond" panose="02020404030301010803"/>
                <a:ea typeface="Lato Bold" panose="020F0502020204030203"/>
                <a:cs typeface="Lato Bold" panose="020F0502020204030203"/>
                <a:sym typeface="Lato Bold" panose="020F0502020204030203"/>
              </a:rPr>
              <a:t>Prashasti Jaiswal</a:t>
            </a:r>
            <a:endParaRPr lang="en-US" sz="3200" b="1" i="1">
              <a:solidFill>
                <a:schemeClr val="tx2">
                  <a:lumMod val="50000"/>
                </a:schemeClr>
              </a:solidFill>
              <a:latin typeface="Garamond" panose="02020404030301010803"/>
              <a:ea typeface="Lato Bold" panose="020F0502020204030203"/>
              <a:cs typeface="Lato Bold" panose="020F0502020204030203"/>
            </a:endParaRPr>
          </a:p>
          <a:p>
            <a:pPr marL="457200" indent="-457200">
              <a:buFont typeface="Wingdings" panose="05000000000000000000" pitchFamily="2" charset="2"/>
              <a:buChar char="§"/>
            </a:pPr>
            <a:r>
              <a:rPr lang="en-US" sz="3200" b="1" i="1">
                <a:solidFill>
                  <a:schemeClr val="tx2">
                    <a:lumMod val="50000"/>
                  </a:schemeClr>
                </a:solidFill>
                <a:latin typeface="Garamond" panose="02020404030301010803"/>
                <a:ea typeface="Lato Bold" panose="020F0502020204030203"/>
                <a:cs typeface="Lato Bold" panose="020F0502020204030203"/>
                <a:sym typeface="Lato Bold" panose="020F0502020204030203"/>
              </a:rPr>
              <a:t>Himanshi Vishwakarma</a:t>
            </a:r>
            <a:endParaRPr lang="en-US" sz="3200" b="1" i="1">
              <a:solidFill>
                <a:schemeClr val="tx2">
                  <a:lumMod val="50000"/>
                </a:schemeClr>
              </a:solidFill>
              <a:latin typeface="Garamond" panose="02020404030301010803"/>
              <a:ea typeface="Lato Bold" panose="020F0502020204030203"/>
              <a:cs typeface="Lato Bold" panose="020F0502020204030203"/>
            </a:endParaRPr>
          </a:p>
          <a:p>
            <a:pPr algn="ctr">
              <a:lnSpc>
                <a:spcPts val="2600"/>
              </a:lnSpc>
            </a:pPr>
            <a:endParaRPr lang="en-US" sz="3200" b="1">
              <a:solidFill>
                <a:schemeClr val="tx2">
                  <a:lumMod val="60000"/>
                  <a:lumOff val="40000"/>
                </a:schemeClr>
              </a:solidFill>
              <a:latin typeface="Lato Bold" panose="020F0502020204030203"/>
              <a:ea typeface="Lato Bold" panose="020F0502020204030203"/>
              <a:cs typeface="Lato Bold" panose="020F0502020204030203"/>
            </a:endParaRPr>
          </a:p>
        </p:txBody>
      </p: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620" y="-214807"/>
            <a:ext cx="2481051" cy="248105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heel(1)">
                                      <p:cBhvr>
                                        <p:cTn id="14" dur="20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625321" y="-1482567"/>
            <a:ext cx="15796819" cy="157968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B"/>
            </a:solidFill>
          </p:spPr>
          <p:txBody>
            <a:bodyPr/>
            <a:lstStyle/>
            <a:p>
              <a:r>
                <a:rPr lang="en-IN" sz="6000" b="1">
                  <a:solidFill>
                    <a:schemeClr val="tx2"/>
                  </a:solidFill>
                  <a:effectLst>
                    <a:outerShdw blurRad="38100" dist="38100" dir="2700000" algn="tl">
                      <a:srgbClr val="000000">
                        <a:alpha val="43137"/>
                      </a:srgbClr>
                    </a:outerShdw>
                  </a:effectLst>
                  <a:latin typeface="League Spartan" panose="00000800000000000000"/>
                  <a:ea typeface="League Spartan" panose="00000800000000000000"/>
                  <a:cs typeface="League Spartan" panose="00000800000000000000"/>
                  <a:sym typeface="League Spartan" panose="00000800000000000000"/>
                </a:rPr>
                <a:t>                                                                            </a:t>
              </a:r>
              <a:endParaRPr lang="en-IN" sz="6000" b="1">
                <a:solidFill>
                  <a:schemeClr val="tx2"/>
                </a:solidFill>
                <a:effectLst>
                  <a:outerShdw blurRad="38100" dist="38100" dir="2700000" algn="tl">
                    <a:srgbClr val="000000">
                      <a:alpha val="43137"/>
                    </a:srgbClr>
                  </a:outerShdw>
                </a:effectLst>
                <a:latin typeface="League Spartan" panose="00000800000000000000"/>
                <a:ea typeface="League Spartan" panose="00000800000000000000"/>
                <a:cs typeface="League Spartan" panose="00000800000000000000"/>
                <a:sym typeface="League Spartan" panose="00000800000000000000"/>
              </a:endParaRPr>
            </a:p>
            <a:p>
              <a:endParaRPr lang="en-IN" sz="6000" b="1">
                <a:solidFill>
                  <a:schemeClr val="tx2"/>
                </a:solidFill>
                <a:effectLst>
                  <a:outerShdw blurRad="38100" dist="38100" dir="2700000" algn="tl">
                    <a:srgbClr val="000000">
                      <a:alpha val="43137"/>
                    </a:srgbClr>
                  </a:outerShdw>
                </a:effectLst>
                <a:latin typeface="League Spartan" panose="00000800000000000000"/>
                <a:ea typeface="League Spartan" panose="00000800000000000000"/>
                <a:cs typeface="League Spartan" panose="00000800000000000000"/>
                <a:sym typeface="League Spartan" panose="00000800000000000000"/>
              </a:endParaRPr>
            </a:p>
            <a:p>
              <a:r>
                <a:rPr lang="en-IN" sz="6000" b="1">
                  <a:solidFill>
                    <a:schemeClr val="tx2"/>
                  </a:solidFill>
                  <a:effectLst>
                    <a:outerShdw blurRad="38100" dist="38100" dir="2700000" algn="tl">
                      <a:srgbClr val="000000">
                        <a:alpha val="43137"/>
                      </a:srgbClr>
                    </a:outerShdw>
                  </a:effectLst>
                  <a:latin typeface="League Spartan" panose="00000800000000000000"/>
                  <a:ea typeface="League Spartan" panose="00000800000000000000"/>
                  <a:cs typeface="League Spartan" panose="00000800000000000000"/>
                  <a:sym typeface="League Spartan" panose="00000800000000000000"/>
                </a:rPr>
                <a:t>                       </a:t>
              </a:r>
              <a:r>
                <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rPr>
                <a:t>CODE SNIPPET</a:t>
              </a:r>
              <a:endPar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a:p>
              <a:r>
                <a:rPr lang="en-IN" sz="6000" b="1">
                  <a:solidFill>
                    <a:schemeClr val="tx2"/>
                  </a:solidFill>
                  <a:effectLst>
                    <a:outerShdw blurRad="38100" dist="38100" dir="2700000" algn="tl">
                      <a:srgbClr val="000000">
                        <a:alpha val="43137"/>
                      </a:srgbClr>
                    </a:outerShdw>
                  </a:effectLst>
                  <a:latin typeface="League Spartan" panose="00000800000000000000"/>
                  <a:ea typeface="League Spartan" panose="00000800000000000000"/>
                  <a:cs typeface="League Spartan" panose="00000800000000000000"/>
                  <a:sym typeface="League Spartan" panose="00000800000000000000"/>
                </a:rPr>
                <a:t>                     </a:t>
              </a:r>
              <a:endParaRPr lang="en-IN">
                <a:effectLst>
                  <a:outerShdw blurRad="38100" dist="38100" dir="2700000" algn="tl">
                    <a:srgbClr val="000000">
                      <a:alpha val="43137"/>
                    </a:srgbClr>
                  </a:outerShdw>
                </a:effectLst>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pPr>
              <a:r>
                <a:rPr lang="en-US" b="1">
                  <a:solidFill>
                    <a:schemeClr val="tx2"/>
                  </a:solidFill>
                  <a:latin typeface="League Spartan" panose="00000800000000000000"/>
                  <a:ea typeface="League Spartan" panose="00000800000000000000"/>
                  <a:cs typeface="League Spartan" panose="00000800000000000000"/>
                  <a:sym typeface="League Spartan" panose="00000800000000000000"/>
                </a:rPr>
                <a:t>CODE</a:t>
              </a:r>
              <a:endParaRPr lang="en-US"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5" name="Freeform 5"/>
          <p:cNvSpPr/>
          <p:nvPr/>
        </p:nvSpPr>
        <p:spPr>
          <a:xfrm>
            <a:off x="15770210" y="7665988"/>
            <a:ext cx="4774322" cy="4322932"/>
          </a:xfrm>
          <a:custGeom>
            <a:avLst/>
            <a:gdLst/>
            <a:ahLst/>
            <a:cxnLst/>
            <a:rect l="l" t="t" r="r" b="b"/>
            <a:pathLst>
              <a:path w="4774322" h="4322932">
                <a:moveTo>
                  <a:pt x="0" y="0"/>
                </a:moveTo>
                <a:lnTo>
                  <a:pt x="4774322" y="0"/>
                </a:lnTo>
                <a:lnTo>
                  <a:pt x="4774322" y="4322932"/>
                </a:lnTo>
                <a:lnTo>
                  <a:pt x="0" y="4322932"/>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6" name="Freeform 6"/>
          <p:cNvSpPr/>
          <p:nvPr/>
        </p:nvSpPr>
        <p:spPr>
          <a:xfrm rot="-5166023">
            <a:off x="16186753" y="-1298410"/>
            <a:ext cx="4657548" cy="4217198"/>
          </a:xfrm>
          <a:custGeom>
            <a:avLst/>
            <a:gdLst/>
            <a:ahLst/>
            <a:cxnLst/>
            <a:rect l="l" t="t" r="r" b="b"/>
            <a:pathLst>
              <a:path w="4657548" h="4217198">
                <a:moveTo>
                  <a:pt x="0" y="0"/>
                </a:moveTo>
                <a:lnTo>
                  <a:pt x="4657548" y="0"/>
                </a:lnTo>
                <a:lnTo>
                  <a:pt x="4657548" y="4217198"/>
                </a:lnTo>
                <a:lnTo>
                  <a:pt x="0" y="4217198"/>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7" name="Freeform 7"/>
          <p:cNvSpPr/>
          <p:nvPr/>
        </p:nvSpPr>
        <p:spPr>
          <a:xfrm>
            <a:off x="-3735845" y="6247525"/>
            <a:ext cx="7003154" cy="6341037"/>
          </a:xfrm>
          <a:custGeom>
            <a:avLst/>
            <a:gdLst/>
            <a:ahLst/>
            <a:cxnLst/>
            <a:rect l="l" t="t" r="r" b="b"/>
            <a:pathLst>
              <a:path w="7003154" h="6341037">
                <a:moveTo>
                  <a:pt x="0" y="0"/>
                </a:moveTo>
                <a:lnTo>
                  <a:pt x="7003154" y="0"/>
                </a:lnTo>
                <a:lnTo>
                  <a:pt x="7003154" y="6341038"/>
                </a:lnTo>
                <a:lnTo>
                  <a:pt x="0" y="6341038"/>
                </a:lnTo>
                <a:lnTo>
                  <a:pt x="0" y="0"/>
                </a:lnTo>
                <a:close/>
              </a:path>
            </a:pathLst>
          </a:custGeom>
          <a:blipFill>
            <a:blip r:embed="rId1">
              <a:alphaModFix amt="30000"/>
              <a:extLst>
                <a:ext uri="{96DAC541-7B7A-43D3-8B79-37D633B846F1}">
                  <asvg:svgBlip xmlns:asvg="http://schemas.microsoft.com/office/drawing/2016/SVG/main" r:embed="rId2"/>
                </a:ext>
              </a:extLst>
            </a:blip>
            <a:stretch>
              <a:fillRect/>
            </a:stretch>
          </a:blipFill>
        </p:spPr>
      </p:sp>
      <p:sp>
        <p:nvSpPr>
          <p:cNvPr id="8" name="Freeform 8"/>
          <p:cNvSpPr/>
          <p:nvPr/>
        </p:nvSpPr>
        <p:spPr>
          <a:xfrm>
            <a:off x="550638" y="810189"/>
            <a:ext cx="956125" cy="910926"/>
          </a:xfrm>
          <a:custGeom>
            <a:avLst/>
            <a:gdLst/>
            <a:ahLst/>
            <a:cxnLst/>
            <a:rect l="l" t="t" r="r" b="b"/>
            <a:pathLst>
              <a:path w="956125" h="910926">
                <a:moveTo>
                  <a:pt x="0" y="0"/>
                </a:moveTo>
                <a:lnTo>
                  <a:pt x="956124" y="0"/>
                </a:lnTo>
                <a:lnTo>
                  <a:pt x="956124" y="910926"/>
                </a:lnTo>
                <a:lnTo>
                  <a:pt x="0" y="910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2040058" y="3322060"/>
            <a:ext cx="14207884" cy="6187567"/>
          </a:xfrm>
          <a:prstGeom prst="rect">
            <a:avLst/>
          </a:prstGeom>
        </p:spPr>
        <p:txBody>
          <a:bodyPr lIns="0" tIns="0" rIns="0" bIns="0" rtlCol="0" anchor="t">
            <a:spAutoFit/>
          </a:bodyPr>
          <a:lstStyle/>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IF (RS.NEXT())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double balance = rs.getDouble("balance");</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if (balance &gt;= amount)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 Deduct amount</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String updateQuery = "UPDATE users SET balance = balance - ? WHERE account_number =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pstmt = con.prepareStatement(updateQuery);</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pstmt.setDouble(1, amount);</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pstmt.setInt(2, accountNumber);</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pstmt.executeUpdate();</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System.out.println("Withdrawal Successful!");</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 else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System.out.println("Insufficient balance!");</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rcRect l="-494" b="4445"/>
          <a:stretch>
            <a:fillRect/>
          </a:stretch>
        </p:blipFill>
        <p:spPr>
          <a:xfrm>
            <a:off x="1282335" y="1981604"/>
            <a:ext cx="14283197" cy="81279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6400" y="723900"/>
            <a:ext cx="14935200" cy="8401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rcRect l="10000" t="4445" r="10624" b="5555"/>
          <a:stretch>
            <a:fillRect/>
          </a:stretch>
        </p:blipFill>
        <p:spPr>
          <a:xfrm>
            <a:off x="1291166" y="876300"/>
            <a:ext cx="15705667" cy="853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6888518" y="-1639293"/>
            <a:ext cx="13930814" cy="139308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B"/>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3835258" y="8707198"/>
            <a:ext cx="4774322" cy="4322932"/>
          </a:xfrm>
          <a:custGeom>
            <a:avLst/>
            <a:gdLst/>
            <a:ahLst/>
            <a:cxnLst/>
            <a:rect l="l" t="t" r="r" b="b"/>
            <a:pathLst>
              <a:path w="4774322" h="4322932">
                <a:moveTo>
                  <a:pt x="0" y="0"/>
                </a:moveTo>
                <a:lnTo>
                  <a:pt x="4774322" y="0"/>
                </a:lnTo>
                <a:lnTo>
                  <a:pt x="4774322" y="4322932"/>
                </a:lnTo>
                <a:lnTo>
                  <a:pt x="0" y="4322932"/>
                </a:lnTo>
                <a:lnTo>
                  <a:pt x="0" y="0"/>
                </a:lnTo>
                <a:close/>
              </a:path>
            </a:pathLst>
          </a:custGeom>
          <a:blipFill>
            <a:blip r:embed="rId1">
              <a:alphaModFix amt="60000"/>
              <a:extLst>
                <a:ext uri="{96DAC541-7B7A-43D3-8B79-37D633B846F1}">
                  <asvg:svgBlip xmlns:asvg="http://schemas.microsoft.com/office/drawing/2016/SVG/main" r:embed="rId2"/>
                </a:ext>
              </a:extLst>
            </a:blip>
            <a:stretch>
              <a:fillRect/>
            </a:stretch>
          </a:blipFill>
        </p:spPr>
      </p:sp>
      <p:sp>
        <p:nvSpPr>
          <p:cNvPr id="7" name="Freeform 7"/>
          <p:cNvSpPr/>
          <p:nvPr/>
        </p:nvSpPr>
        <p:spPr>
          <a:xfrm rot="-10800000">
            <a:off x="-2531332" y="7538074"/>
            <a:ext cx="4812404" cy="4357413"/>
          </a:xfrm>
          <a:custGeom>
            <a:avLst/>
            <a:gdLst/>
            <a:ahLst/>
            <a:cxnLst/>
            <a:rect l="l" t="t" r="r" b="b"/>
            <a:pathLst>
              <a:path w="4812404" h="4357413">
                <a:moveTo>
                  <a:pt x="0" y="0"/>
                </a:moveTo>
                <a:lnTo>
                  <a:pt x="4812404" y="0"/>
                </a:lnTo>
                <a:lnTo>
                  <a:pt x="4812404" y="4357413"/>
                </a:lnTo>
                <a:lnTo>
                  <a:pt x="0" y="4357413"/>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0114153" y="-54594"/>
            <a:ext cx="4832013" cy="474416"/>
          </a:xfrm>
          <a:custGeom>
            <a:avLst/>
            <a:gdLst/>
            <a:ahLst/>
            <a:cxnLst/>
            <a:rect l="l" t="t" r="r" b="b"/>
            <a:pathLst>
              <a:path w="4832013" h="474416">
                <a:moveTo>
                  <a:pt x="0" y="0"/>
                </a:moveTo>
                <a:lnTo>
                  <a:pt x="4832013" y="0"/>
                </a:lnTo>
                <a:lnTo>
                  <a:pt x="4832013" y="474416"/>
                </a:lnTo>
                <a:lnTo>
                  <a:pt x="0" y="474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25130" y="755851"/>
            <a:ext cx="956125" cy="910926"/>
          </a:xfrm>
          <a:custGeom>
            <a:avLst/>
            <a:gdLst/>
            <a:ahLst/>
            <a:cxnLst/>
            <a:rect l="l" t="t" r="r" b="b"/>
            <a:pathLst>
              <a:path w="956125" h="910926">
                <a:moveTo>
                  <a:pt x="0" y="0"/>
                </a:moveTo>
                <a:lnTo>
                  <a:pt x="956125" y="0"/>
                </a:lnTo>
                <a:lnTo>
                  <a:pt x="956125" y="910926"/>
                </a:lnTo>
                <a:lnTo>
                  <a:pt x="0" y="9109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AutoShape 12"/>
          <p:cNvSpPr/>
          <p:nvPr/>
        </p:nvSpPr>
        <p:spPr>
          <a:xfrm>
            <a:off x="830995" y="2755899"/>
            <a:ext cx="1543050" cy="0"/>
          </a:xfrm>
          <a:prstGeom prst="line">
            <a:avLst/>
          </a:prstGeom>
          <a:ln w="76200" cap="flat">
            <a:solidFill>
              <a:schemeClr val="tx2"/>
            </a:solidFill>
            <a:prstDash val="solid"/>
            <a:headEnd type="none" w="sm" len="sm"/>
            <a:tailEnd type="none" w="sm" len="sm"/>
          </a:ln>
        </p:spPr>
      </p:sp>
      <p:sp>
        <p:nvSpPr>
          <p:cNvPr id="14" name="TextBox 14"/>
          <p:cNvSpPr txBox="1"/>
          <p:nvPr/>
        </p:nvSpPr>
        <p:spPr>
          <a:xfrm>
            <a:off x="907608" y="1903729"/>
            <a:ext cx="5895184" cy="836768"/>
          </a:xfrm>
          <a:prstGeom prst="rect">
            <a:avLst/>
          </a:prstGeom>
        </p:spPr>
        <p:txBody>
          <a:bodyPr lIns="0" tIns="0" rIns="0" bIns="0" rtlCol="0" anchor="t">
            <a:spAutoFit/>
          </a:bodyPr>
          <a:lstStyle/>
          <a:p>
            <a:pPr algn="l">
              <a:lnSpc>
                <a:spcPts val="6490"/>
              </a:lnSpc>
            </a:pPr>
            <a:r>
              <a:rPr lang="en-US" sz="5500" b="1">
                <a:solidFill>
                  <a:schemeClr val="tx2"/>
                </a:solidFill>
                <a:latin typeface="League Spartan" panose="00000800000000000000"/>
                <a:ea typeface="League Spartan" panose="00000800000000000000"/>
                <a:cs typeface="League Spartan" panose="00000800000000000000"/>
                <a:sym typeface="League Spartan" panose="00000800000000000000"/>
              </a:rPr>
              <a:t>FUTURE SCOPE</a:t>
            </a:r>
            <a:endParaRPr lang="en-US" sz="55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5" name="TextBox 15"/>
          <p:cNvSpPr txBox="1"/>
          <p:nvPr/>
        </p:nvSpPr>
        <p:spPr>
          <a:xfrm>
            <a:off x="678805" y="3233290"/>
            <a:ext cx="6123988" cy="7386509"/>
          </a:xfrm>
          <a:prstGeom prst="rect">
            <a:avLst/>
          </a:prstGeom>
        </p:spPr>
        <p:txBody>
          <a:bodyPr lIns="0" tIns="0" rIns="0" bIns="0" rtlCol="0" anchor="t">
            <a:spAutoFit/>
          </a:bodyPr>
          <a:lstStyle/>
          <a:p>
            <a:pPr>
              <a:lnSpc>
                <a:spcPts val="6460"/>
              </a:lnSpc>
            </a:pPr>
            <a:r>
              <a:rPr lang="en-US" sz="3400" b="1">
                <a:solidFill>
                  <a:schemeClr val="bg2">
                    <a:lumMod val="25000"/>
                  </a:schemeClr>
                </a:solidFill>
                <a:latin typeface="Lato Bold" panose="020F0502020204030203"/>
                <a:ea typeface="Lato Bold" panose="020F0502020204030203"/>
                <a:cs typeface="Lato Bold" panose="020F0502020204030203"/>
                <a:sym typeface="Lato Bold" panose="020F0502020204030203"/>
              </a:rPr>
              <a:t>-</a:t>
            </a:r>
            <a:r>
              <a:rPr lang="en-US" sz="3400" b="1">
                <a:solidFill>
                  <a:srgbClr val="FFFBEB"/>
                </a:solidFill>
                <a:latin typeface="Lato Bold" panose="020F0502020204030203"/>
                <a:ea typeface="Lato Bold" panose="020F0502020204030203"/>
                <a:cs typeface="Lato Bold" panose="020F0502020204030203"/>
                <a:sym typeface="Lato Bold" panose="020F0502020204030203"/>
              </a:rPr>
              <a:t> </a:t>
            </a:r>
            <a:r>
              <a:rPr lang="en-US" sz="3400" b="1">
                <a:latin typeface="Lato Bold" panose="020F0502020204030203"/>
                <a:ea typeface="Lato Bold" panose="020F0502020204030203"/>
                <a:cs typeface="Lato Bold" panose="020F0502020204030203"/>
                <a:sym typeface="Lato Bold" panose="020F0502020204030203"/>
              </a:rPr>
              <a:t>Logout Timer</a:t>
            </a:r>
            <a:r>
              <a:rPr lang="en-US" sz="3400" b="1">
                <a:solidFill>
                  <a:srgbClr val="FFFBEB"/>
                </a:solidFill>
                <a:latin typeface="Lato Bold" panose="020F0502020204030203"/>
                <a:ea typeface="Lato Bold" panose="020F0502020204030203"/>
                <a:cs typeface="Lato Bold" panose="020F0502020204030203"/>
                <a:sym typeface="Lato Bold" panose="020F0502020204030203"/>
              </a:rPr>
              <a:t>:</a:t>
            </a:r>
            <a:r>
              <a:rPr lang="en-US" sz="3400">
                <a:solidFill>
                  <a:srgbClr val="FFFBEB"/>
                </a:solidFill>
                <a:latin typeface="Lato" panose="020F0502020204030203"/>
                <a:ea typeface="Lato" panose="020F0502020204030203"/>
                <a:cs typeface="Lato" panose="020F0502020204030203"/>
                <a:sym typeface="Lato Bold" panose="020F0502020204030203"/>
              </a:rPr>
              <a:t> Log out user if there is no Activity for a specific. This will improve security and prevent unauthorized access. </a:t>
            </a:r>
            <a:endParaRPr lang="en-US" sz="3400">
              <a:solidFill>
                <a:srgbClr val="FFFBEB"/>
              </a:solidFill>
              <a:latin typeface="Lato" panose="020F0502020204030203"/>
              <a:ea typeface="Lato" panose="020F0502020204030203"/>
              <a:cs typeface="Lato" panose="020F0502020204030203"/>
            </a:endParaRPr>
          </a:p>
          <a:p>
            <a:pPr algn="l">
              <a:lnSpc>
                <a:spcPts val="6460"/>
              </a:lnSpc>
            </a:pPr>
            <a:r>
              <a:rPr lang="en-US" sz="3400" b="1">
                <a:solidFill>
                  <a:schemeClr val="bg2">
                    <a:lumMod val="25000"/>
                  </a:schemeClr>
                </a:solidFill>
                <a:latin typeface="Lato Bold" panose="020F0502020204030203"/>
                <a:ea typeface="Lato Bold" panose="020F0502020204030203"/>
                <a:cs typeface="Lato Bold" panose="020F0502020204030203"/>
                <a:sym typeface="Lato Bold" panose="020F0502020204030203"/>
              </a:rPr>
              <a:t>- </a:t>
            </a:r>
            <a:r>
              <a:rPr lang="en-US" sz="3400" b="1">
                <a:latin typeface="Lato Bold" panose="020F0502020204030203"/>
                <a:ea typeface="Lato Bold" panose="020F0502020204030203"/>
                <a:cs typeface="Lato Bold" panose="020F0502020204030203"/>
                <a:sym typeface="Lato Bold" panose="020F0502020204030203"/>
              </a:rPr>
              <a:t>Mobile Integration</a:t>
            </a:r>
            <a:r>
              <a:rPr lang="en-US" sz="3400" b="1">
                <a:solidFill>
                  <a:srgbClr val="FFFBEB"/>
                </a:solidFill>
                <a:latin typeface="Lato Bold" panose="020F0502020204030203"/>
                <a:ea typeface="Lato Bold" panose="020F0502020204030203"/>
                <a:cs typeface="Lato Bold" panose="020F0502020204030203"/>
                <a:sym typeface="Lato Bold" panose="020F0502020204030203"/>
              </a:rPr>
              <a:t>:</a:t>
            </a:r>
            <a:r>
              <a:rPr lang="en-US" sz="3400">
                <a:solidFill>
                  <a:srgbClr val="FFFBEB"/>
                </a:solidFill>
                <a:latin typeface="Lato" panose="020F0502020204030203"/>
                <a:ea typeface="Lato" panose="020F0502020204030203"/>
                <a:cs typeface="Lato" panose="020F0502020204030203"/>
                <a:sym typeface="Lato" panose="020F0502020204030203"/>
              </a:rPr>
              <a:t> Adding functionality to the system to enable mobile apps.</a:t>
            </a:r>
            <a:endParaRPr lang="en-US" sz="3400">
              <a:solidFill>
                <a:srgbClr val="FFFBEB"/>
              </a:solidFill>
              <a:latin typeface="Lato" panose="020F0502020204030203"/>
              <a:ea typeface="Lato" panose="020F0502020204030203"/>
              <a:cs typeface="Lato" panose="020F0502020204030203"/>
              <a:sym typeface="Lato" panose="020F0502020204030203"/>
            </a:endParaRPr>
          </a:p>
          <a:p>
            <a:pPr algn="l">
              <a:lnSpc>
                <a:spcPts val="6460"/>
              </a:lnSpc>
            </a:pPr>
            <a:endParaRPr lang="en-US" sz="3400">
              <a:solidFill>
                <a:srgbClr val="FFFBEB"/>
              </a:solidFill>
              <a:latin typeface="Lato" panose="020F0502020204030203"/>
              <a:ea typeface="Lato" panose="020F0502020204030203"/>
              <a:cs typeface="Lato" panose="020F0502020204030203"/>
              <a:sym typeface="Lato" panose="020F0502020204030203"/>
            </a:endParaRPr>
          </a:p>
        </p:txBody>
      </p:sp>
      <p:sp>
        <p:nvSpPr>
          <p:cNvPr id="16" name="TextBox 16"/>
          <p:cNvSpPr txBox="1"/>
          <p:nvPr/>
        </p:nvSpPr>
        <p:spPr>
          <a:xfrm>
            <a:off x="7499283" y="2120042"/>
            <a:ext cx="11038594" cy="6924973"/>
          </a:xfrm>
          <a:prstGeom prst="rect">
            <a:avLst/>
          </a:prstGeom>
        </p:spPr>
        <p:txBody>
          <a:bodyPr wrap="square" lIns="0" tIns="0" rIns="0" bIns="0" rtlCol="0" anchor="t">
            <a:spAutoFit/>
          </a:bodyPr>
          <a:lstStyle/>
          <a:p>
            <a:pPr algn="l">
              <a:lnSpc>
                <a:spcPts val="4485"/>
              </a:lnSpc>
            </a:pPr>
          </a:p>
          <a:p>
            <a:pPr>
              <a:lnSpc>
                <a:spcPts val="4485"/>
              </a:lnSpc>
            </a:pPr>
            <a:r>
              <a:rPr lang="en-US" sz="3800" b="1">
                <a:solidFill>
                  <a:srgbClr val="2F4942"/>
                </a:solidFill>
                <a:latin typeface="Lato Bold" panose="020F0502020204030203"/>
                <a:ea typeface="Lato Bold" panose="020F0502020204030203"/>
                <a:cs typeface="Lato Bold" panose="020F0502020204030203"/>
              </a:rPr>
              <a:t>- AI Chatbots:</a:t>
            </a:r>
            <a:endParaRPr lang="en-US" sz="3800">
              <a:solidFill>
                <a:srgbClr val="2F4942"/>
              </a:solidFill>
              <a:latin typeface="Lato" panose="020F0502020204030203"/>
              <a:ea typeface="Lato" panose="020F0502020204030203"/>
              <a:cs typeface="Lato" panose="020F0502020204030203"/>
            </a:endParaRPr>
          </a:p>
          <a:p>
            <a:pPr>
              <a:lnSpc>
                <a:spcPts val="4485"/>
              </a:lnSpc>
            </a:pPr>
            <a:r>
              <a:rPr lang="en-US" sz="3800">
                <a:solidFill>
                  <a:srgbClr val="2F4942"/>
                </a:solidFill>
                <a:latin typeface="Lato Bold" panose="020F0502020204030203"/>
                <a:ea typeface="Lato Bold" panose="020F0502020204030203"/>
                <a:cs typeface="Lato Bold" panose="020F0502020204030203"/>
              </a:rPr>
              <a:t>Provide an ATM driven Virtual assistant to provide users through ATM functionalities. </a:t>
            </a:r>
            <a:endParaRPr lang="en-US" sz="3800">
              <a:solidFill>
                <a:srgbClr val="2F4942"/>
              </a:solidFill>
              <a:latin typeface="Lato" panose="020F0502020204030203"/>
              <a:ea typeface="Lato" panose="020F0502020204030203"/>
              <a:cs typeface="Lato" panose="020F0502020204030203"/>
            </a:endParaRPr>
          </a:p>
          <a:p>
            <a:pPr>
              <a:lnSpc>
                <a:spcPts val="4485"/>
              </a:lnSpc>
            </a:pPr>
            <a:endParaRPr lang="en-US" sz="3800">
              <a:solidFill>
                <a:srgbClr val="2F4942"/>
              </a:solidFill>
              <a:latin typeface="Lato Bold" panose="020F0502020204030203"/>
              <a:ea typeface="Lato Bold" panose="020F0502020204030203"/>
              <a:cs typeface="Lato Bold" panose="020F0502020204030203"/>
            </a:endParaRPr>
          </a:p>
          <a:p>
            <a:pPr>
              <a:lnSpc>
                <a:spcPts val="4485"/>
              </a:lnSpc>
            </a:pPr>
            <a:r>
              <a:rPr lang="en-US" sz="3800" b="1">
                <a:solidFill>
                  <a:srgbClr val="2F4942"/>
                </a:solidFill>
                <a:latin typeface="Lato Bold" panose="020F0502020204030203"/>
                <a:ea typeface="Lato Bold" panose="020F0502020204030203"/>
                <a:cs typeface="Lato Bold" panose="020F0502020204030203"/>
              </a:rPr>
              <a:t>- Support for multiple accounts and users:</a:t>
            </a:r>
            <a:endParaRPr lang="en-US" sz="3800">
              <a:solidFill>
                <a:srgbClr val="2F4942"/>
              </a:solidFill>
              <a:latin typeface="Lato" panose="020F0502020204030203"/>
              <a:ea typeface="Lato" panose="020F0502020204030203"/>
              <a:cs typeface="Lato" panose="020F0502020204030203"/>
            </a:endParaRPr>
          </a:p>
          <a:p>
            <a:pPr>
              <a:lnSpc>
                <a:spcPts val="4485"/>
              </a:lnSpc>
            </a:pPr>
            <a:r>
              <a:rPr lang="en-US" sz="3800">
                <a:solidFill>
                  <a:srgbClr val="2F4942"/>
                </a:solidFill>
                <a:latin typeface="Lato Bold" panose="020F0502020204030203"/>
                <a:ea typeface="Lato Bold" panose="020F0502020204030203"/>
                <a:cs typeface="Lato Bold" panose="020F0502020204030203"/>
              </a:rPr>
              <a:t>Expanding the system to support multiple users with different accounts, such as saving accounts</a:t>
            </a:r>
            <a:endParaRPr lang="en-US" sz="3800">
              <a:solidFill>
                <a:srgbClr val="2F4942"/>
              </a:solidFill>
              <a:latin typeface="Lato Bold" panose="020F0502020204030203"/>
              <a:ea typeface="Lato Bold" panose="020F0502020204030203"/>
              <a:cs typeface="Lato Bold" panose="020F0502020204030203"/>
            </a:endParaRPr>
          </a:p>
          <a:p>
            <a:pPr>
              <a:lnSpc>
                <a:spcPts val="4485"/>
              </a:lnSpc>
            </a:pPr>
            <a:endParaRPr lang="en-US" sz="3800">
              <a:solidFill>
                <a:srgbClr val="2F4942"/>
              </a:solidFill>
              <a:latin typeface="Lato Bold" panose="020F0502020204030203"/>
              <a:ea typeface="Lato Bold" panose="020F0502020204030203"/>
              <a:cs typeface="Lato Bold" panose="020F0502020204030203"/>
            </a:endParaRPr>
          </a:p>
          <a:p>
            <a:pPr>
              <a:lnSpc>
                <a:spcPts val="4485"/>
              </a:lnSpc>
            </a:pPr>
            <a:r>
              <a:rPr lang="en-US" sz="3800" b="1">
                <a:solidFill>
                  <a:srgbClr val="2F4942"/>
                </a:solidFill>
                <a:latin typeface="Lato Bold" panose="020F0502020204030203"/>
                <a:ea typeface="Lato Bold" panose="020F0502020204030203"/>
                <a:cs typeface="Lato Bold" panose="020F0502020204030203"/>
              </a:rPr>
              <a:t>- Transaction History: </a:t>
            </a:r>
            <a:endParaRPr lang="en-US" sz="3800" b="1">
              <a:solidFill>
                <a:srgbClr val="2F4942"/>
              </a:solidFill>
              <a:latin typeface="Lato Bold" panose="020F0502020204030203"/>
              <a:ea typeface="Lato Bold" panose="020F0502020204030203"/>
              <a:cs typeface="Lato Bold" panose="020F0502020204030203"/>
            </a:endParaRPr>
          </a:p>
          <a:p>
            <a:pPr>
              <a:lnSpc>
                <a:spcPts val="4485"/>
              </a:lnSpc>
            </a:pPr>
            <a:r>
              <a:rPr lang="en-US" sz="3800">
                <a:solidFill>
                  <a:srgbClr val="2F4942"/>
                </a:solidFill>
                <a:latin typeface="Lato Bold" panose="020F0502020204030203"/>
                <a:ea typeface="Lato Bold" panose="020F0502020204030203"/>
                <a:cs typeface="Lato Bold" panose="020F0502020204030203"/>
              </a:rPr>
              <a:t>enabling users to wheel their past transactions download receipts Enhancing user experience.</a:t>
            </a:r>
            <a:r>
              <a:rPr lang="en-US" sz="3800">
                <a:solidFill>
                  <a:srgbClr val="2F4942"/>
                </a:solidFill>
                <a:latin typeface="Lato" panose="020F0502020204030203"/>
                <a:ea typeface="Lato" panose="020F0502020204030203"/>
                <a:cs typeface="Lato" panose="020F0502020204030203"/>
              </a:rPr>
              <a:t> </a:t>
            </a:r>
            <a:endParaRPr lang="en-US" sz="3800" b="1">
              <a:solidFill>
                <a:srgbClr val="2F4942"/>
              </a:solidFill>
              <a:latin typeface="Lato Bold" panose="020F0502020204030203"/>
              <a:ea typeface="Lato Bold" panose="020F0502020204030203"/>
              <a:cs typeface="Lato Bold" panose="020F0502020204030203"/>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3124200" y="-1821907"/>
            <a:ext cx="19229941" cy="13930814"/>
            <a:chOff x="0" y="0"/>
            <a:chExt cx="1139544" cy="812800"/>
          </a:xfrm>
        </p:grpSpPr>
        <p:sp>
          <p:nvSpPr>
            <p:cNvPr id="3" name="Freeform 3"/>
            <p:cNvSpPr/>
            <p:nvPr/>
          </p:nvSpPr>
          <p:spPr>
            <a:xfrm>
              <a:off x="0" y="0"/>
              <a:ext cx="1139544" cy="812800"/>
            </a:xfrm>
            <a:custGeom>
              <a:avLst/>
              <a:gdLst/>
              <a:ahLst/>
              <a:cxnLst/>
              <a:rect l="l" t="t" r="r" b="b"/>
              <a:pathLst>
                <a:path w="1139544" h="812800">
                  <a:moveTo>
                    <a:pt x="569772" y="0"/>
                  </a:moveTo>
                  <a:cubicBezTo>
                    <a:pt x="255096" y="0"/>
                    <a:pt x="0" y="181951"/>
                    <a:pt x="0" y="406400"/>
                  </a:cubicBezTo>
                  <a:cubicBezTo>
                    <a:pt x="0" y="630849"/>
                    <a:pt x="255096" y="812800"/>
                    <a:pt x="569772" y="812800"/>
                  </a:cubicBezTo>
                  <a:cubicBezTo>
                    <a:pt x="884448" y="812800"/>
                    <a:pt x="1139544" y="630849"/>
                    <a:pt x="1139544" y="406400"/>
                  </a:cubicBezTo>
                  <a:cubicBezTo>
                    <a:pt x="1139544" y="181951"/>
                    <a:pt x="884448" y="0"/>
                    <a:pt x="569772" y="0"/>
                  </a:cubicBezTo>
                  <a:close/>
                </a:path>
              </a:pathLst>
            </a:custGeom>
            <a:solidFill>
              <a:srgbClr val="FFFBEB"/>
            </a:solidFill>
          </p:spPr>
        </p:sp>
        <p:sp>
          <p:nvSpPr>
            <p:cNvPr id="4" name="TextBox 4"/>
            <p:cNvSpPr txBox="1"/>
            <p:nvPr/>
          </p:nvSpPr>
          <p:spPr>
            <a:xfrm>
              <a:off x="106832" y="38100"/>
              <a:ext cx="925879" cy="69850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4511026" y="8524584"/>
            <a:ext cx="4774322" cy="4322932"/>
          </a:xfrm>
          <a:custGeom>
            <a:avLst/>
            <a:gdLst/>
            <a:ahLst/>
            <a:cxnLst/>
            <a:rect l="l" t="t" r="r" b="b"/>
            <a:pathLst>
              <a:path w="4774322" h="4322932">
                <a:moveTo>
                  <a:pt x="0" y="0"/>
                </a:moveTo>
                <a:lnTo>
                  <a:pt x="4774322" y="0"/>
                </a:lnTo>
                <a:lnTo>
                  <a:pt x="4774322" y="4322932"/>
                </a:lnTo>
                <a:lnTo>
                  <a:pt x="0" y="4322932"/>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6" name="Freeform 6"/>
          <p:cNvSpPr/>
          <p:nvPr/>
        </p:nvSpPr>
        <p:spPr>
          <a:xfrm rot="-5166023">
            <a:off x="15555253" y="-1296107"/>
            <a:ext cx="4657548" cy="4217198"/>
          </a:xfrm>
          <a:custGeom>
            <a:avLst/>
            <a:gdLst/>
            <a:ahLst/>
            <a:cxnLst/>
            <a:rect l="l" t="t" r="r" b="b"/>
            <a:pathLst>
              <a:path w="4657548" h="4217198">
                <a:moveTo>
                  <a:pt x="0" y="0"/>
                </a:moveTo>
                <a:lnTo>
                  <a:pt x="4657548" y="0"/>
                </a:lnTo>
                <a:lnTo>
                  <a:pt x="4657548" y="4217198"/>
                </a:lnTo>
                <a:lnTo>
                  <a:pt x="0" y="4217198"/>
                </a:lnTo>
                <a:lnTo>
                  <a:pt x="0" y="0"/>
                </a:lnTo>
                <a:close/>
              </a:path>
            </a:pathLst>
          </a:custGeom>
          <a:blipFill>
            <a:blip r:embed="rId1">
              <a:alphaModFix amt="60000"/>
              <a:extLst>
                <a:ext uri="{96DAC541-7B7A-43D3-8B79-37D633B846F1}">
                  <asvg:svgBlip xmlns:asvg="http://schemas.microsoft.com/office/drawing/2016/SVG/main" r:embed="rId2"/>
                </a:ext>
              </a:extLst>
            </a:blip>
            <a:stretch>
              <a:fillRect/>
            </a:stretch>
          </a:blipFill>
        </p:spPr>
      </p:sp>
      <p:sp>
        <p:nvSpPr>
          <p:cNvPr id="7" name="Freeform 7"/>
          <p:cNvSpPr/>
          <p:nvPr/>
        </p:nvSpPr>
        <p:spPr>
          <a:xfrm rot="-10800000">
            <a:off x="-1855564" y="7355460"/>
            <a:ext cx="4812404" cy="4357413"/>
          </a:xfrm>
          <a:custGeom>
            <a:avLst/>
            <a:gdLst/>
            <a:ahLst/>
            <a:cxnLst/>
            <a:rect l="l" t="t" r="r" b="b"/>
            <a:pathLst>
              <a:path w="4812404" h="4357413">
                <a:moveTo>
                  <a:pt x="0" y="0"/>
                </a:moveTo>
                <a:lnTo>
                  <a:pt x="4812403" y="0"/>
                </a:lnTo>
                <a:lnTo>
                  <a:pt x="4812403" y="4357413"/>
                </a:lnTo>
                <a:lnTo>
                  <a:pt x="0" y="435741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9" name="Freeform 9"/>
          <p:cNvSpPr/>
          <p:nvPr/>
        </p:nvSpPr>
        <p:spPr>
          <a:xfrm>
            <a:off x="9643022" y="7779829"/>
            <a:ext cx="1829268" cy="2196719"/>
          </a:xfrm>
          <a:custGeom>
            <a:avLst/>
            <a:gdLst/>
            <a:ahLst/>
            <a:cxnLst/>
            <a:rect l="l" t="t" r="r" b="b"/>
            <a:pathLst>
              <a:path w="1829268" h="2196719">
                <a:moveTo>
                  <a:pt x="0" y="0"/>
                </a:moveTo>
                <a:lnTo>
                  <a:pt x="1829268" y="0"/>
                </a:lnTo>
                <a:lnTo>
                  <a:pt x="1829268" y="2196719"/>
                </a:lnTo>
                <a:lnTo>
                  <a:pt x="0" y="21967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550638" y="573237"/>
            <a:ext cx="956125" cy="910926"/>
          </a:xfrm>
          <a:custGeom>
            <a:avLst/>
            <a:gdLst/>
            <a:ahLst/>
            <a:cxnLst/>
            <a:rect l="l" t="t" r="r" b="b"/>
            <a:pathLst>
              <a:path w="956125" h="910926">
                <a:moveTo>
                  <a:pt x="0" y="0"/>
                </a:moveTo>
                <a:lnTo>
                  <a:pt x="956124" y="0"/>
                </a:lnTo>
                <a:lnTo>
                  <a:pt x="956124" y="910926"/>
                </a:lnTo>
                <a:lnTo>
                  <a:pt x="0" y="9109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AutoShape 12"/>
          <p:cNvSpPr/>
          <p:nvPr/>
        </p:nvSpPr>
        <p:spPr>
          <a:xfrm>
            <a:off x="1997131" y="2872889"/>
            <a:ext cx="1543050" cy="0"/>
          </a:xfrm>
          <a:prstGeom prst="line">
            <a:avLst/>
          </a:prstGeom>
          <a:ln w="76200" cap="flat">
            <a:solidFill>
              <a:srgbClr val="2F4942"/>
            </a:solidFill>
            <a:prstDash val="solid"/>
            <a:headEnd type="none" w="sm" len="sm"/>
            <a:tailEnd type="none" w="sm" len="sm"/>
          </a:ln>
        </p:spPr>
      </p:sp>
      <p:sp>
        <p:nvSpPr>
          <p:cNvPr id="14" name="TextBox 14"/>
          <p:cNvSpPr txBox="1"/>
          <p:nvPr/>
        </p:nvSpPr>
        <p:spPr>
          <a:xfrm>
            <a:off x="1583376" y="1711590"/>
            <a:ext cx="5895184" cy="913648"/>
          </a:xfrm>
          <a:prstGeom prst="rect">
            <a:avLst/>
          </a:prstGeom>
        </p:spPr>
        <p:txBody>
          <a:bodyPr lIns="0" tIns="0" rIns="0" bIns="0" rtlCol="0" anchor="t">
            <a:spAutoFit/>
          </a:bodyPr>
          <a:lstStyle/>
          <a:p>
            <a:pPr algn="l">
              <a:lnSpc>
                <a:spcPts val="7080"/>
              </a:lnSpc>
            </a:pPr>
            <a:r>
              <a:rPr lang="en-US" sz="6000" b="1">
                <a:solidFill>
                  <a:srgbClr val="2F4942"/>
                </a:solidFill>
                <a:latin typeface="League Spartan" panose="00000800000000000000"/>
                <a:ea typeface="League Spartan" panose="00000800000000000000"/>
                <a:cs typeface="League Spartan" panose="00000800000000000000"/>
                <a:sym typeface="League Spartan" panose="00000800000000000000"/>
              </a:rPr>
              <a:t> </a:t>
            </a:r>
            <a:r>
              <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rPr>
              <a:t>CONCLUSION</a:t>
            </a:r>
            <a:endPar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5" name="TextBox 15"/>
          <p:cNvSpPr txBox="1"/>
          <p:nvPr/>
        </p:nvSpPr>
        <p:spPr>
          <a:xfrm>
            <a:off x="2644746" y="4119836"/>
            <a:ext cx="11866279" cy="4618357"/>
          </a:xfrm>
          <a:prstGeom prst="rect">
            <a:avLst/>
          </a:prstGeom>
        </p:spPr>
        <p:txBody>
          <a:bodyPr lIns="0" tIns="0" rIns="0" bIns="0" rtlCol="0" anchor="t">
            <a:spAutoFit/>
          </a:bodyPr>
          <a:lstStyle/>
          <a:p>
            <a:pPr algn="l">
              <a:lnSpc>
                <a:spcPts val="5320"/>
              </a:lnSpc>
            </a:pPr>
            <a:r>
              <a:rPr lang="en-US" sz="2800">
                <a:solidFill>
                  <a:srgbClr val="2D3434"/>
                </a:solidFill>
                <a:latin typeface="Lato" panose="020F0502020204030203"/>
                <a:ea typeface="Lato" panose="020F0502020204030203"/>
                <a:cs typeface="Lato" panose="020F0502020204030203"/>
                <a:sym typeface="Lato" panose="020F0502020204030203"/>
              </a:rPr>
              <a:t>An instructional tool that helps mimic actual ATM operations and provides insight into how users interact with financial systems is the ATM Simulator System. It offers a useful method for comprehending transactional flows and database administration, with room for improvements in areas like mobile integration and security.</a:t>
            </a:r>
            <a:endParaRPr lang="en-US" sz="2800">
              <a:solidFill>
                <a:srgbClr val="2D3434"/>
              </a:solidFill>
              <a:latin typeface="Lato" panose="020F0502020204030203"/>
              <a:ea typeface="Lato" panose="020F0502020204030203"/>
              <a:cs typeface="Lato" panose="020F0502020204030203"/>
              <a:sym typeface="Lato" panose="020F0502020204030203"/>
            </a:endParaRPr>
          </a:p>
          <a:p>
            <a:pPr algn="l">
              <a:lnSpc>
                <a:spcPts val="5320"/>
              </a:lnSpc>
            </a:pPr>
            <a:endParaRPr lang="en-US" sz="2800">
              <a:solidFill>
                <a:srgbClr val="2D3434"/>
              </a:solidFill>
              <a:latin typeface="Lato" panose="020F0502020204030203"/>
              <a:ea typeface="Lato" panose="020F0502020204030203"/>
              <a:cs typeface="Lato" panose="020F0502020204030203"/>
              <a:sym typeface="Lato" panose="020F0502020204030203"/>
            </a:endParaRPr>
          </a:p>
          <a:p>
            <a:pPr algn="l">
              <a:lnSpc>
                <a:spcPts val="5320"/>
              </a:lnSpc>
            </a:pPr>
            <a:endParaRPr lang="en-US" sz="2800">
              <a:solidFill>
                <a:srgbClr val="2D3434"/>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mc:Choice xmlns:p14="http://schemas.microsoft.com/office/powerpoint/2010/main" Requires="p14">
      <p:transition spd="slow" p14:dur="3400" advTm="2000">
        <p14:reveal/>
      </p:transition>
    </mc:Choice>
    <mc:Fallback>
      <p:transition spd="slow"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sp>
        <p:nvSpPr>
          <p:cNvPr id="2" name="Freeform 2"/>
          <p:cNvSpPr/>
          <p:nvPr/>
        </p:nvSpPr>
        <p:spPr>
          <a:xfrm>
            <a:off x="14511026" y="8524584"/>
            <a:ext cx="4774322" cy="4322932"/>
          </a:xfrm>
          <a:custGeom>
            <a:avLst/>
            <a:gdLst/>
            <a:ahLst/>
            <a:cxnLst/>
            <a:rect l="l" t="t" r="r" b="b"/>
            <a:pathLst>
              <a:path w="4774322" h="4322932">
                <a:moveTo>
                  <a:pt x="0" y="0"/>
                </a:moveTo>
                <a:lnTo>
                  <a:pt x="4774322" y="0"/>
                </a:lnTo>
                <a:lnTo>
                  <a:pt x="4774322" y="4322932"/>
                </a:lnTo>
                <a:lnTo>
                  <a:pt x="0" y="4322932"/>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3" name="Freeform 3"/>
          <p:cNvSpPr/>
          <p:nvPr/>
        </p:nvSpPr>
        <p:spPr>
          <a:xfrm rot="-5166023">
            <a:off x="15555253" y="-1296107"/>
            <a:ext cx="4657548" cy="4217198"/>
          </a:xfrm>
          <a:custGeom>
            <a:avLst/>
            <a:gdLst/>
            <a:ahLst/>
            <a:cxnLst/>
            <a:rect l="l" t="t" r="r" b="b"/>
            <a:pathLst>
              <a:path w="4657548" h="4217198">
                <a:moveTo>
                  <a:pt x="0" y="0"/>
                </a:moveTo>
                <a:lnTo>
                  <a:pt x="4657548" y="0"/>
                </a:lnTo>
                <a:lnTo>
                  <a:pt x="4657548" y="4217198"/>
                </a:lnTo>
                <a:lnTo>
                  <a:pt x="0" y="4217198"/>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4" name="Freeform 4"/>
          <p:cNvSpPr/>
          <p:nvPr/>
        </p:nvSpPr>
        <p:spPr>
          <a:xfrm rot="-10800000">
            <a:off x="-3192011" y="4649370"/>
            <a:ext cx="5494768" cy="4975263"/>
          </a:xfrm>
          <a:custGeom>
            <a:avLst/>
            <a:gdLst/>
            <a:ahLst/>
            <a:cxnLst/>
            <a:rect l="l" t="t" r="r" b="b"/>
            <a:pathLst>
              <a:path w="5494768" h="4975263">
                <a:moveTo>
                  <a:pt x="0" y="0"/>
                </a:moveTo>
                <a:lnTo>
                  <a:pt x="5494768" y="0"/>
                </a:lnTo>
                <a:lnTo>
                  <a:pt x="5494768" y="4975263"/>
                </a:lnTo>
                <a:lnTo>
                  <a:pt x="0" y="4975263"/>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6" name="Freeform 6"/>
          <p:cNvSpPr/>
          <p:nvPr/>
        </p:nvSpPr>
        <p:spPr>
          <a:xfrm>
            <a:off x="550638" y="573237"/>
            <a:ext cx="956125" cy="910926"/>
          </a:xfrm>
          <a:custGeom>
            <a:avLst/>
            <a:gdLst/>
            <a:ahLst/>
            <a:cxnLst/>
            <a:rect l="l" t="t" r="r" b="b"/>
            <a:pathLst>
              <a:path w="956125" h="910926">
                <a:moveTo>
                  <a:pt x="0" y="0"/>
                </a:moveTo>
                <a:lnTo>
                  <a:pt x="956124" y="0"/>
                </a:lnTo>
                <a:lnTo>
                  <a:pt x="956124" y="910926"/>
                </a:lnTo>
                <a:lnTo>
                  <a:pt x="0" y="910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3940964" y="3908356"/>
            <a:ext cx="11222836" cy="1913985"/>
          </a:xfrm>
          <a:prstGeom prst="rect">
            <a:avLst/>
          </a:prstGeom>
        </p:spPr>
        <p:txBody>
          <a:bodyPr wrap="square" lIns="0" tIns="0" rIns="0" bIns="0" rtlCol="0" anchor="t">
            <a:spAutoFit/>
          </a:bodyPr>
          <a:lstStyle/>
          <a:p>
            <a:pPr algn="ctr">
              <a:lnSpc>
                <a:spcPts val="14750"/>
              </a:lnSpc>
            </a:pPr>
            <a:r>
              <a:rPr lang="en-US" sz="13000" b="1">
                <a:solidFill>
                  <a:schemeClr val="tx2">
                    <a:lumMod val="50000"/>
                  </a:schemeClr>
                </a:solidFill>
                <a:latin typeface="League Spartan" panose="00000800000000000000"/>
                <a:ea typeface="League Spartan" panose="00000800000000000000"/>
                <a:cs typeface="League Spartan" panose="00000800000000000000"/>
                <a:sym typeface="League Spartan" panose="00000800000000000000"/>
              </a:rPr>
              <a:t>THANK YOU</a:t>
            </a:r>
            <a:endParaRPr lang="en-US" sz="13000" b="1">
              <a:solidFill>
                <a:schemeClr val="tx2">
                  <a:lumMod val="50000"/>
                </a:schemeClr>
              </a:solidFill>
              <a:latin typeface="League Spartan" panose="00000800000000000000"/>
              <a:ea typeface="League Spartan" panose="00000800000000000000"/>
              <a:cs typeface="League Spartan" panose="00000800000000000000"/>
              <a:sym typeface="League Spartan" panose="00000800000000000000"/>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103" y="203452"/>
            <a:ext cx="1942655" cy="1942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4707430" y="-2754909"/>
            <a:ext cx="15796819" cy="157968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B"/>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4872139" y="8596687"/>
            <a:ext cx="4774322" cy="4322932"/>
          </a:xfrm>
          <a:custGeom>
            <a:avLst/>
            <a:gdLst/>
            <a:ahLst/>
            <a:cxnLst/>
            <a:rect l="l" t="t" r="r" b="b"/>
            <a:pathLst>
              <a:path w="4774322" h="4322932">
                <a:moveTo>
                  <a:pt x="0" y="0"/>
                </a:moveTo>
                <a:lnTo>
                  <a:pt x="4774322" y="0"/>
                </a:lnTo>
                <a:lnTo>
                  <a:pt x="4774322" y="4322932"/>
                </a:lnTo>
                <a:lnTo>
                  <a:pt x="0" y="4322932"/>
                </a:lnTo>
                <a:lnTo>
                  <a:pt x="0" y="0"/>
                </a:lnTo>
                <a:close/>
              </a:path>
            </a:pathLst>
          </a:custGeom>
          <a:blipFill>
            <a:blip r:embed="rId1">
              <a:alphaModFix amt="26000"/>
              <a:extLst>
                <a:ext uri="{96DAC541-7B7A-43D3-8B79-37D633B846F1}">
                  <asvg:svgBlip xmlns:asvg="http://schemas.microsoft.com/office/drawing/2016/SVG/main" r:embed="rId2"/>
                </a:ext>
              </a:extLst>
            </a:blip>
            <a:stretch>
              <a:fillRect/>
            </a:stretch>
          </a:blipFill>
        </p:spPr>
      </p:sp>
      <p:sp>
        <p:nvSpPr>
          <p:cNvPr id="6" name="Freeform 6"/>
          <p:cNvSpPr/>
          <p:nvPr/>
        </p:nvSpPr>
        <p:spPr>
          <a:xfrm rot="-5166023">
            <a:off x="16186753" y="-1298410"/>
            <a:ext cx="4657548" cy="4217198"/>
          </a:xfrm>
          <a:custGeom>
            <a:avLst/>
            <a:gdLst/>
            <a:ahLst/>
            <a:cxnLst/>
            <a:rect l="l" t="t" r="r" b="b"/>
            <a:pathLst>
              <a:path w="4657548" h="4217198">
                <a:moveTo>
                  <a:pt x="0" y="0"/>
                </a:moveTo>
                <a:lnTo>
                  <a:pt x="4657548" y="0"/>
                </a:lnTo>
                <a:lnTo>
                  <a:pt x="4657548" y="4217198"/>
                </a:lnTo>
                <a:lnTo>
                  <a:pt x="0" y="4217198"/>
                </a:lnTo>
                <a:lnTo>
                  <a:pt x="0" y="0"/>
                </a:lnTo>
                <a:close/>
              </a:path>
            </a:pathLst>
          </a:custGeom>
          <a:blipFill>
            <a:blip r:embed="rId1">
              <a:alphaModFix amt="26000"/>
              <a:extLst>
                <a:ext uri="{96DAC541-7B7A-43D3-8B79-37D633B846F1}">
                  <asvg:svgBlip xmlns:asvg="http://schemas.microsoft.com/office/drawing/2016/SVG/main" r:embed="rId2"/>
                </a:ext>
              </a:extLst>
            </a:blip>
            <a:stretch>
              <a:fillRect/>
            </a:stretch>
          </a:blipFill>
        </p:spPr>
      </p:sp>
      <p:sp>
        <p:nvSpPr>
          <p:cNvPr id="7" name="Freeform 7"/>
          <p:cNvSpPr/>
          <p:nvPr/>
        </p:nvSpPr>
        <p:spPr>
          <a:xfrm>
            <a:off x="-3735845" y="6247525"/>
            <a:ext cx="7003154" cy="6341037"/>
          </a:xfrm>
          <a:custGeom>
            <a:avLst/>
            <a:gdLst/>
            <a:ahLst/>
            <a:cxnLst/>
            <a:rect l="l" t="t" r="r" b="b"/>
            <a:pathLst>
              <a:path w="7003154" h="6341037">
                <a:moveTo>
                  <a:pt x="0" y="0"/>
                </a:moveTo>
                <a:lnTo>
                  <a:pt x="7003154" y="0"/>
                </a:lnTo>
                <a:lnTo>
                  <a:pt x="7003154" y="6341038"/>
                </a:lnTo>
                <a:lnTo>
                  <a:pt x="0" y="634103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9" name="Freeform 9"/>
          <p:cNvSpPr/>
          <p:nvPr/>
        </p:nvSpPr>
        <p:spPr>
          <a:xfrm>
            <a:off x="6903912" y="7587239"/>
            <a:ext cx="1177055" cy="1413494"/>
          </a:xfrm>
          <a:custGeom>
            <a:avLst/>
            <a:gdLst/>
            <a:ahLst/>
            <a:cxnLst/>
            <a:rect l="l" t="t" r="r" b="b"/>
            <a:pathLst>
              <a:path w="1177055" h="1413494">
                <a:moveTo>
                  <a:pt x="0" y="0"/>
                </a:moveTo>
                <a:lnTo>
                  <a:pt x="1177055" y="0"/>
                </a:lnTo>
                <a:lnTo>
                  <a:pt x="1177055" y="1413494"/>
                </a:lnTo>
                <a:lnTo>
                  <a:pt x="0" y="14134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492255" y="533083"/>
            <a:ext cx="1072890" cy="1022171"/>
          </a:xfrm>
          <a:custGeom>
            <a:avLst/>
            <a:gdLst/>
            <a:ahLst/>
            <a:cxnLst/>
            <a:rect l="l" t="t" r="r" b="b"/>
            <a:pathLst>
              <a:path w="1072890" h="1022171">
                <a:moveTo>
                  <a:pt x="0" y="0"/>
                </a:moveTo>
                <a:lnTo>
                  <a:pt x="1072890" y="0"/>
                </a:lnTo>
                <a:lnTo>
                  <a:pt x="1072890" y="1022171"/>
                </a:lnTo>
                <a:lnTo>
                  <a:pt x="0" y="10221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a:grpSpLocks noChangeAspect="1"/>
          </p:cNvGrpSpPr>
          <p:nvPr/>
        </p:nvGrpSpPr>
        <p:grpSpPr>
          <a:xfrm>
            <a:off x="1028700" y="1555254"/>
            <a:ext cx="7634566" cy="7176492"/>
            <a:chOff x="0" y="0"/>
            <a:chExt cx="6350000" cy="5969000"/>
          </a:xfrm>
        </p:grpSpPr>
        <p:sp>
          <p:nvSpPr>
            <p:cNvPr id="12" name="Freeform 12"/>
            <p:cNvSpPr/>
            <p:nvPr/>
          </p:nvSpPr>
          <p:spPr>
            <a:xfrm>
              <a:off x="16002" y="80010"/>
              <a:ext cx="6317996" cy="5808980"/>
            </a:xfrm>
            <a:custGeom>
              <a:avLst/>
              <a:gdLst/>
              <a:ahLst/>
              <a:cxnLst/>
              <a:rect l="l" t="t" r="r" b="b"/>
              <a:pathLst>
                <a:path w="6317996" h="5808980">
                  <a:moveTo>
                    <a:pt x="3158998" y="5808980"/>
                  </a:moveTo>
                  <a:lnTo>
                    <a:pt x="6317996" y="1515491"/>
                  </a:lnTo>
                  <a:lnTo>
                    <a:pt x="4857369" y="0"/>
                  </a:lnTo>
                  <a:lnTo>
                    <a:pt x="1460627" y="0"/>
                  </a:lnTo>
                  <a:lnTo>
                    <a:pt x="0" y="1515491"/>
                  </a:lnTo>
                  <a:close/>
                </a:path>
              </a:pathLst>
            </a:custGeom>
            <a:blipFill>
              <a:blip r:embed="rId9"/>
              <a:stretch>
                <a:fillRect l="-18957" r="-18957"/>
              </a:stretch>
            </a:blipFill>
          </p:spPr>
        </p:sp>
      </p:grpSp>
      <p:sp>
        <p:nvSpPr>
          <p:cNvPr id="14" name="Freeform 14"/>
          <p:cNvSpPr/>
          <p:nvPr/>
        </p:nvSpPr>
        <p:spPr>
          <a:xfrm rot="-5400000">
            <a:off x="1028700" y="3885135"/>
            <a:ext cx="1614237" cy="1614237"/>
          </a:xfrm>
          <a:custGeom>
            <a:avLst/>
            <a:gdLst/>
            <a:ahLst/>
            <a:cxnLst/>
            <a:rect l="l" t="t" r="r" b="b"/>
            <a:pathLst>
              <a:path w="1614237" h="1614237">
                <a:moveTo>
                  <a:pt x="0" y="0"/>
                </a:moveTo>
                <a:lnTo>
                  <a:pt x="1614237" y="0"/>
                </a:lnTo>
                <a:lnTo>
                  <a:pt x="1614237" y="1614237"/>
                </a:lnTo>
                <a:lnTo>
                  <a:pt x="0" y="16142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AutoShape 15"/>
          <p:cNvSpPr/>
          <p:nvPr/>
        </p:nvSpPr>
        <p:spPr>
          <a:xfrm>
            <a:off x="9503579" y="3679327"/>
            <a:ext cx="1543050" cy="0"/>
          </a:xfrm>
          <a:prstGeom prst="line">
            <a:avLst/>
          </a:prstGeom>
          <a:ln w="76200" cap="flat">
            <a:solidFill>
              <a:srgbClr val="2F4942"/>
            </a:solidFill>
            <a:prstDash val="solid"/>
            <a:headEnd type="none" w="sm" len="sm"/>
            <a:tailEnd type="none" w="sm" len="sm"/>
          </a:ln>
        </p:spPr>
      </p:sp>
      <p:sp>
        <p:nvSpPr>
          <p:cNvPr id="16" name="Freeform 16"/>
          <p:cNvSpPr/>
          <p:nvPr/>
        </p:nvSpPr>
        <p:spPr>
          <a:xfrm>
            <a:off x="16253434" y="7224838"/>
            <a:ext cx="1810841" cy="2743698"/>
          </a:xfrm>
          <a:custGeom>
            <a:avLst/>
            <a:gdLst/>
            <a:ahLst/>
            <a:cxnLst/>
            <a:rect l="l" t="t" r="r" b="b"/>
            <a:pathLst>
              <a:path w="1810841" h="2743698">
                <a:moveTo>
                  <a:pt x="0" y="0"/>
                </a:moveTo>
                <a:lnTo>
                  <a:pt x="1810840" y="0"/>
                </a:lnTo>
                <a:lnTo>
                  <a:pt x="1810840" y="2743698"/>
                </a:lnTo>
                <a:lnTo>
                  <a:pt x="0" y="27436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TextBox 17"/>
          <p:cNvSpPr txBox="1"/>
          <p:nvPr/>
        </p:nvSpPr>
        <p:spPr>
          <a:xfrm>
            <a:off x="9494054" y="1711590"/>
            <a:ext cx="6903587" cy="1824154"/>
          </a:xfrm>
          <a:prstGeom prst="rect">
            <a:avLst/>
          </a:prstGeom>
        </p:spPr>
        <p:txBody>
          <a:bodyPr lIns="0" tIns="0" rIns="0" bIns="0" rtlCol="0" anchor="t">
            <a:spAutoFit/>
          </a:bodyPr>
          <a:lstStyle/>
          <a:p>
            <a:pPr algn="l">
              <a:lnSpc>
                <a:spcPts val="7080"/>
              </a:lnSpc>
            </a:pPr>
            <a:r>
              <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rPr>
              <a:t>TABLE </a:t>
            </a:r>
            <a:endPar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a:p>
            <a:pPr algn="l">
              <a:lnSpc>
                <a:spcPts val="7080"/>
              </a:lnSpc>
            </a:pPr>
            <a:r>
              <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rPr>
              <a:t>of contents</a:t>
            </a:r>
            <a:endPar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8" name="TextBox 18"/>
          <p:cNvSpPr txBox="1"/>
          <p:nvPr/>
        </p:nvSpPr>
        <p:spPr>
          <a:xfrm>
            <a:off x="9144000" y="4019427"/>
            <a:ext cx="4324423" cy="2990681"/>
          </a:xfrm>
          <a:prstGeom prst="rect">
            <a:avLst/>
          </a:prstGeom>
        </p:spPr>
        <p:txBody>
          <a:bodyPr lIns="0" tIns="0" rIns="0" bIns="0" rtlCol="0" anchor="t">
            <a:spAutoFit/>
          </a:bodyPr>
          <a:lstStyle/>
          <a:p>
            <a:pPr marL="690880" lvl="1" indent="-345440" algn="l">
              <a:lnSpc>
                <a:spcPts val="6015"/>
              </a:lnSpc>
              <a:buFont typeface="Arial" panose="020B0604020202020204"/>
              <a:buChar char="•"/>
            </a:pPr>
            <a:r>
              <a:rPr lang="en-US" sz="3200">
                <a:solidFill>
                  <a:srgbClr val="2F4942"/>
                </a:solidFill>
                <a:latin typeface="Lato" panose="020F0502020204030203"/>
                <a:ea typeface="Lato" panose="020F0502020204030203"/>
                <a:cs typeface="Lato" panose="020F0502020204030203"/>
                <a:sym typeface="Lato" panose="020F0502020204030203"/>
              </a:rPr>
              <a:t>Introduction</a:t>
            </a:r>
            <a:endParaRPr lang="en-US"/>
          </a:p>
          <a:p>
            <a:pPr marL="690880" lvl="1" indent="-345440" algn="l">
              <a:lnSpc>
                <a:spcPts val="6015"/>
              </a:lnSpc>
              <a:buFont typeface="Arial" panose="020B0604020202020204"/>
              <a:buChar char="•"/>
            </a:pPr>
            <a:r>
              <a:rPr lang="en-US" sz="3200">
                <a:solidFill>
                  <a:srgbClr val="2F4942"/>
                </a:solidFill>
                <a:latin typeface="Lato" panose="020F0502020204030203"/>
                <a:ea typeface="Lato" panose="020F0502020204030203"/>
                <a:cs typeface="Lato" panose="020F0502020204030203"/>
                <a:sym typeface="Lato" panose="020F0502020204030203"/>
              </a:rPr>
              <a:t>Project Overview</a:t>
            </a:r>
            <a:endParaRPr lang="en-US" sz="3200">
              <a:solidFill>
                <a:srgbClr val="2F4942"/>
              </a:solidFill>
              <a:latin typeface="Lato" panose="020F0502020204030203"/>
              <a:ea typeface="Lato" panose="020F0502020204030203"/>
              <a:cs typeface="Lato" panose="020F0502020204030203"/>
            </a:endParaRPr>
          </a:p>
          <a:p>
            <a:pPr marL="690880" lvl="1" indent="-345440" algn="l">
              <a:lnSpc>
                <a:spcPts val="6015"/>
              </a:lnSpc>
              <a:buFont typeface="Arial" panose="020B0604020202020204"/>
              <a:buChar char="•"/>
            </a:pPr>
            <a:r>
              <a:rPr lang="en-US" sz="3200">
                <a:solidFill>
                  <a:srgbClr val="2F4942"/>
                </a:solidFill>
                <a:latin typeface="Lato" panose="020F0502020204030203"/>
                <a:ea typeface="Lato" panose="020F0502020204030203"/>
                <a:cs typeface="Lato" panose="020F0502020204030203"/>
                <a:sym typeface="Lato" panose="020F0502020204030203"/>
              </a:rPr>
              <a:t>Technology Used</a:t>
            </a:r>
            <a:endParaRPr lang="en-US" sz="3200">
              <a:solidFill>
                <a:srgbClr val="2F4942"/>
              </a:solidFill>
              <a:latin typeface="Lato" panose="020F0502020204030203"/>
              <a:ea typeface="Lato" panose="020F0502020204030203"/>
              <a:cs typeface="Lato" panose="020F0502020204030203"/>
            </a:endParaRPr>
          </a:p>
          <a:p>
            <a:pPr marL="345440" lvl="1" algn="l">
              <a:lnSpc>
                <a:spcPts val="6015"/>
              </a:lnSpc>
            </a:pPr>
            <a:endParaRPr lang="en-US" sz="3200">
              <a:solidFill>
                <a:srgbClr val="2F4942"/>
              </a:solidFill>
              <a:latin typeface="Lato" panose="020F0502020204030203"/>
              <a:ea typeface="Lato" panose="020F0502020204030203"/>
              <a:cs typeface="Lato" panose="020F0502020204030203"/>
            </a:endParaRPr>
          </a:p>
        </p:txBody>
      </p:sp>
      <p:sp>
        <p:nvSpPr>
          <p:cNvPr id="19" name="TextBox 19"/>
          <p:cNvSpPr txBox="1"/>
          <p:nvPr/>
        </p:nvSpPr>
        <p:spPr>
          <a:xfrm>
            <a:off x="13316023" y="4019427"/>
            <a:ext cx="4388517" cy="3752681"/>
          </a:xfrm>
          <a:prstGeom prst="rect">
            <a:avLst/>
          </a:prstGeom>
        </p:spPr>
        <p:txBody>
          <a:bodyPr lIns="0" tIns="0" rIns="0" bIns="0" rtlCol="0" anchor="t">
            <a:spAutoFit/>
          </a:bodyPr>
          <a:lstStyle/>
          <a:p>
            <a:pPr marL="690880" lvl="1" indent="-345440" algn="l">
              <a:lnSpc>
                <a:spcPts val="6015"/>
              </a:lnSpc>
              <a:buFont typeface="Arial" panose="020B0604020202020204"/>
              <a:buChar char="•"/>
            </a:pPr>
            <a:r>
              <a:rPr lang="en-US" sz="3200">
                <a:solidFill>
                  <a:srgbClr val="2F4942"/>
                </a:solidFill>
                <a:latin typeface="Lato" panose="020F0502020204030203"/>
                <a:ea typeface="Lato" panose="020F0502020204030203"/>
                <a:cs typeface="Lato" panose="020F0502020204030203"/>
                <a:sym typeface="Lato" panose="020F0502020204030203"/>
              </a:rPr>
              <a:t>Database connectivity</a:t>
            </a:r>
            <a:endParaRPr lang="en-US" sz="3200">
              <a:solidFill>
                <a:srgbClr val="2F4942"/>
              </a:solidFill>
              <a:latin typeface="Lato" panose="020F0502020204030203"/>
              <a:ea typeface="Lato" panose="020F0502020204030203"/>
              <a:cs typeface="Lato" panose="020F0502020204030203"/>
              <a:sym typeface="Lato" panose="020F0502020204030203"/>
            </a:endParaRPr>
          </a:p>
          <a:p>
            <a:pPr marL="690880" lvl="1" indent="-345440" algn="l">
              <a:lnSpc>
                <a:spcPts val="6015"/>
              </a:lnSpc>
              <a:buFont typeface="Arial" panose="020B0604020202020204"/>
              <a:buChar char="•"/>
            </a:pPr>
            <a:r>
              <a:rPr lang="en-US" sz="3200">
                <a:solidFill>
                  <a:srgbClr val="2F4942"/>
                </a:solidFill>
                <a:latin typeface="Lato" panose="020F0502020204030203"/>
                <a:ea typeface="Lato" panose="020F0502020204030203"/>
                <a:cs typeface="Lato" panose="020F0502020204030203"/>
                <a:sym typeface="Lato" panose="020F0502020204030203"/>
              </a:rPr>
              <a:t>Code snippet</a:t>
            </a:r>
            <a:endParaRPr lang="en-US" sz="3200">
              <a:solidFill>
                <a:srgbClr val="2F4942"/>
              </a:solidFill>
              <a:latin typeface="Lato" panose="020F0502020204030203"/>
              <a:ea typeface="Lato" panose="020F0502020204030203"/>
              <a:cs typeface="Lato" panose="020F0502020204030203"/>
              <a:sym typeface="Lato" panose="020F0502020204030203"/>
            </a:endParaRPr>
          </a:p>
          <a:p>
            <a:pPr marL="690880" lvl="1" indent="-345440" algn="l">
              <a:lnSpc>
                <a:spcPts val="6015"/>
              </a:lnSpc>
              <a:buFont typeface="Arial" panose="020B0604020202020204"/>
              <a:buChar char="•"/>
            </a:pPr>
            <a:r>
              <a:rPr lang="en-US" sz="3200">
                <a:solidFill>
                  <a:srgbClr val="2F4942"/>
                </a:solidFill>
                <a:latin typeface="Lato" panose="020F0502020204030203"/>
                <a:ea typeface="Lato" panose="020F0502020204030203"/>
                <a:cs typeface="Lato" panose="020F0502020204030203"/>
                <a:sym typeface="Lato" panose="020F0502020204030203"/>
              </a:rPr>
              <a:t>Future scope</a:t>
            </a:r>
            <a:endParaRPr lang="en-US" sz="3200">
              <a:solidFill>
                <a:srgbClr val="2F4942"/>
              </a:solidFill>
              <a:latin typeface="Lato" panose="020F0502020204030203"/>
              <a:ea typeface="Lato" panose="020F0502020204030203"/>
              <a:cs typeface="Lato" panose="020F0502020204030203"/>
              <a:sym typeface="Lato" panose="020F0502020204030203"/>
            </a:endParaRPr>
          </a:p>
          <a:p>
            <a:pPr marL="690880" lvl="1" indent="-345440" algn="l">
              <a:lnSpc>
                <a:spcPts val="6015"/>
              </a:lnSpc>
              <a:buFont typeface="Arial" panose="020B0604020202020204"/>
              <a:buChar char="•"/>
            </a:pPr>
            <a:r>
              <a:rPr lang="en-US" sz="3200">
                <a:solidFill>
                  <a:srgbClr val="2F4942"/>
                </a:solidFill>
                <a:latin typeface="Lato" panose="020F0502020204030203"/>
                <a:ea typeface="Lato" panose="020F0502020204030203"/>
                <a:cs typeface="Lato" panose="020F0502020204030203"/>
                <a:sym typeface="Lato" panose="020F0502020204030203"/>
              </a:rPr>
              <a:t>Conclusion</a:t>
            </a:r>
            <a:endParaRPr lang="en-US" sz="3200">
              <a:solidFill>
                <a:srgbClr val="2F4942"/>
              </a:solidFill>
              <a:latin typeface="Lato" panose="020F0502020204030203"/>
              <a:ea typeface="Lato" panose="020F0502020204030203"/>
              <a:cs typeface="Lato" panose="020F0502020204030203"/>
              <a:sym typeface="Lato" panose="020F0502020204030203"/>
            </a:endParaRPr>
          </a:p>
        </p:txBody>
      </p:sp>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611600" y="335398"/>
            <a:ext cx="2026604" cy="20266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80">
                                          <p:stCondLst>
                                            <p:cond delay="0"/>
                                          </p:stCondLst>
                                        </p:cTn>
                                        <p:tgtEl>
                                          <p:spTgt spid="19"/>
                                        </p:tgtEl>
                                      </p:cBhvr>
                                    </p:animEffect>
                                    <p:anim calcmode="lin" valueType="num">
                                      <p:cBhvr>
                                        <p:cTn id="2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1" dur="26">
                                          <p:stCondLst>
                                            <p:cond delay="650"/>
                                          </p:stCondLst>
                                        </p:cTn>
                                        <p:tgtEl>
                                          <p:spTgt spid="19"/>
                                        </p:tgtEl>
                                      </p:cBhvr>
                                      <p:to x="100000" y="60000"/>
                                    </p:animScale>
                                    <p:animScale>
                                      <p:cBhvr>
                                        <p:cTn id="32" dur="166" decel="50000">
                                          <p:stCondLst>
                                            <p:cond delay="676"/>
                                          </p:stCondLst>
                                        </p:cTn>
                                        <p:tgtEl>
                                          <p:spTgt spid="19"/>
                                        </p:tgtEl>
                                      </p:cBhvr>
                                      <p:to x="100000" y="100000"/>
                                    </p:animScale>
                                    <p:animScale>
                                      <p:cBhvr>
                                        <p:cTn id="33" dur="26">
                                          <p:stCondLst>
                                            <p:cond delay="1312"/>
                                          </p:stCondLst>
                                        </p:cTn>
                                        <p:tgtEl>
                                          <p:spTgt spid="19"/>
                                        </p:tgtEl>
                                      </p:cBhvr>
                                      <p:to x="100000" y="80000"/>
                                    </p:animScale>
                                    <p:animScale>
                                      <p:cBhvr>
                                        <p:cTn id="34" dur="166" decel="50000">
                                          <p:stCondLst>
                                            <p:cond delay="1338"/>
                                          </p:stCondLst>
                                        </p:cTn>
                                        <p:tgtEl>
                                          <p:spTgt spid="19"/>
                                        </p:tgtEl>
                                      </p:cBhvr>
                                      <p:to x="100000" y="100000"/>
                                    </p:animScale>
                                    <p:animScale>
                                      <p:cBhvr>
                                        <p:cTn id="35" dur="26">
                                          <p:stCondLst>
                                            <p:cond delay="1642"/>
                                          </p:stCondLst>
                                        </p:cTn>
                                        <p:tgtEl>
                                          <p:spTgt spid="19"/>
                                        </p:tgtEl>
                                      </p:cBhvr>
                                      <p:to x="100000" y="90000"/>
                                    </p:animScale>
                                    <p:animScale>
                                      <p:cBhvr>
                                        <p:cTn id="36" dur="166" decel="50000">
                                          <p:stCondLst>
                                            <p:cond delay="1668"/>
                                          </p:stCondLst>
                                        </p:cTn>
                                        <p:tgtEl>
                                          <p:spTgt spid="19"/>
                                        </p:tgtEl>
                                      </p:cBhvr>
                                      <p:to x="100000" y="100000"/>
                                    </p:animScale>
                                    <p:animScale>
                                      <p:cBhvr>
                                        <p:cTn id="37" dur="26">
                                          <p:stCondLst>
                                            <p:cond delay="1808"/>
                                          </p:stCondLst>
                                        </p:cTn>
                                        <p:tgtEl>
                                          <p:spTgt spid="19"/>
                                        </p:tgtEl>
                                      </p:cBhvr>
                                      <p:to x="100000" y="95000"/>
                                    </p:animScale>
                                    <p:animScale>
                                      <p:cBhvr>
                                        <p:cTn id="38" dur="166" decel="50000">
                                          <p:stCondLst>
                                            <p:cond delay="1834"/>
                                          </p:stCondLst>
                                        </p:cTn>
                                        <p:tgtEl>
                                          <p:spTgt spid="1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25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circle(in)">
                                      <p:cBhvr>
                                        <p:cTn id="48" dur="2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circle(in)">
                                      <p:cBhvr>
                                        <p:cTn id="5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3576340" y="-2754909"/>
            <a:ext cx="15796819" cy="157968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B"/>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rot="-10800000">
            <a:off x="-1938743" y="8539537"/>
            <a:ext cx="3877485" cy="3510887"/>
          </a:xfrm>
          <a:custGeom>
            <a:avLst/>
            <a:gdLst/>
            <a:ahLst/>
            <a:cxnLst/>
            <a:rect l="l" t="t" r="r" b="b"/>
            <a:pathLst>
              <a:path w="3877485" h="3510887">
                <a:moveTo>
                  <a:pt x="0" y="0"/>
                </a:moveTo>
                <a:lnTo>
                  <a:pt x="3877486" y="0"/>
                </a:lnTo>
                <a:lnTo>
                  <a:pt x="3877486" y="3510887"/>
                </a:lnTo>
                <a:lnTo>
                  <a:pt x="0" y="3510887"/>
                </a:lnTo>
                <a:lnTo>
                  <a:pt x="0" y="0"/>
                </a:lnTo>
                <a:close/>
              </a:path>
            </a:pathLst>
          </a:custGeom>
          <a:blipFill>
            <a:blip r:embed="rId1">
              <a:alphaModFix amt="26000"/>
              <a:extLst>
                <a:ext uri="{96DAC541-7B7A-43D3-8B79-37D633B846F1}">
                  <asvg:svgBlip xmlns:asvg="http://schemas.microsoft.com/office/drawing/2016/SVG/main" r:embed="rId2"/>
                </a:ext>
              </a:extLst>
            </a:blip>
            <a:stretch>
              <a:fillRect/>
            </a:stretch>
          </a:blipFill>
        </p:spPr>
      </p:sp>
      <p:sp>
        <p:nvSpPr>
          <p:cNvPr id="6" name="Freeform 6"/>
          <p:cNvSpPr/>
          <p:nvPr/>
        </p:nvSpPr>
        <p:spPr>
          <a:xfrm rot="-5166023">
            <a:off x="7202181" y="-2456241"/>
            <a:ext cx="3883637" cy="3516457"/>
          </a:xfrm>
          <a:custGeom>
            <a:avLst/>
            <a:gdLst/>
            <a:ahLst/>
            <a:cxnLst/>
            <a:rect l="l" t="t" r="r" b="b"/>
            <a:pathLst>
              <a:path w="3883637" h="3516457">
                <a:moveTo>
                  <a:pt x="0" y="0"/>
                </a:moveTo>
                <a:lnTo>
                  <a:pt x="3883638" y="0"/>
                </a:lnTo>
                <a:lnTo>
                  <a:pt x="3883638" y="3516457"/>
                </a:lnTo>
                <a:lnTo>
                  <a:pt x="0" y="3516457"/>
                </a:lnTo>
                <a:lnTo>
                  <a:pt x="0" y="0"/>
                </a:lnTo>
                <a:close/>
              </a:path>
            </a:pathLst>
          </a:custGeom>
          <a:blipFill>
            <a:blip r:embed="rId1">
              <a:alphaModFix amt="26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5226602" y="7446987"/>
            <a:ext cx="5234077" cy="4739219"/>
          </a:xfrm>
          <a:custGeom>
            <a:avLst/>
            <a:gdLst/>
            <a:ahLst/>
            <a:cxnLst/>
            <a:rect l="l" t="t" r="r" b="b"/>
            <a:pathLst>
              <a:path w="5234077" h="4739219">
                <a:moveTo>
                  <a:pt x="0" y="0"/>
                </a:moveTo>
                <a:lnTo>
                  <a:pt x="5234077" y="0"/>
                </a:lnTo>
                <a:lnTo>
                  <a:pt x="5234077" y="4739218"/>
                </a:lnTo>
                <a:lnTo>
                  <a:pt x="0" y="473921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9" name="Freeform 9"/>
          <p:cNvSpPr/>
          <p:nvPr/>
        </p:nvSpPr>
        <p:spPr>
          <a:xfrm>
            <a:off x="-847055" y="1702065"/>
            <a:ext cx="1694110" cy="2034411"/>
          </a:xfrm>
          <a:custGeom>
            <a:avLst/>
            <a:gdLst/>
            <a:ahLst/>
            <a:cxnLst/>
            <a:rect l="l" t="t" r="r" b="b"/>
            <a:pathLst>
              <a:path w="1694110" h="2034411">
                <a:moveTo>
                  <a:pt x="0" y="0"/>
                </a:moveTo>
                <a:lnTo>
                  <a:pt x="1694110" y="0"/>
                </a:lnTo>
                <a:lnTo>
                  <a:pt x="1694110" y="2034412"/>
                </a:lnTo>
                <a:lnTo>
                  <a:pt x="0" y="20344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980268" y="1028700"/>
            <a:ext cx="1465505" cy="1396226"/>
          </a:xfrm>
          <a:custGeom>
            <a:avLst/>
            <a:gdLst/>
            <a:ahLst/>
            <a:cxnLst/>
            <a:rect l="l" t="t" r="r" b="b"/>
            <a:pathLst>
              <a:path w="1465505" h="1396226">
                <a:moveTo>
                  <a:pt x="0" y="0"/>
                </a:moveTo>
                <a:lnTo>
                  <a:pt x="1465505" y="0"/>
                </a:lnTo>
                <a:lnTo>
                  <a:pt x="1465505" y="1396226"/>
                </a:lnTo>
                <a:lnTo>
                  <a:pt x="0" y="1396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a:grpSpLocks noChangeAspect="1"/>
          </p:cNvGrpSpPr>
          <p:nvPr/>
        </p:nvGrpSpPr>
        <p:grpSpPr>
          <a:xfrm>
            <a:off x="9690279" y="1794890"/>
            <a:ext cx="7022741" cy="6697219"/>
            <a:chOff x="0" y="0"/>
            <a:chExt cx="6685280" cy="6375400"/>
          </a:xfrm>
        </p:grpSpPr>
        <p:sp>
          <p:nvSpPr>
            <p:cNvPr id="13" name="Freeform 13"/>
            <p:cNvSpPr/>
            <p:nvPr/>
          </p:nvSpPr>
          <p:spPr>
            <a:xfrm>
              <a:off x="12700" y="12700"/>
              <a:ext cx="6659880" cy="6350000"/>
            </a:xfrm>
            <a:custGeom>
              <a:avLst/>
              <a:gdLst/>
              <a:ahLst/>
              <a:cxnLst/>
              <a:rect l="l" t="t" r="r" b="b"/>
              <a:pathLst>
                <a:path w="6659880" h="6350000">
                  <a:moveTo>
                    <a:pt x="6659880" y="0"/>
                  </a:moveTo>
                  <a:cubicBezTo>
                    <a:pt x="6659880" y="0"/>
                    <a:pt x="5168900" y="0"/>
                    <a:pt x="3329940" y="0"/>
                  </a:cubicBezTo>
                  <a:cubicBezTo>
                    <a:pt x="1490980" y="0"/>
                    <a:pt x="0" y="0"/>
                    <a:pt x="0" y="0"/>
                  </a:cubicBezTo>
                  <a:cubicBezTo>
                    <a:pt x="0" y="1337310"/>
                    <a:pt x="788670" y="2490470"/>
                    <a:pt x="1925320" y="3020060"/>
                  </a:cubicBezTo>
                  <a:cubicBezTo>
                    <a:pt x="787400" y="3020060"/>
                    <a:pt x="0" y="3020060"/>
                    <a:pt x="0" y="3020060"/>
                  </a:cubicBezTo>
                  <a:cubicBezTo>
                    <a:pt x="0" y="4859020"/>
                    <a:pt x="1490980" y="6350000"/>
                    <a:pt x="3329940" y="6350000"/>
                  </a:cubicBezTo>
                  <a:cubicBezTo>
                    <a:pt x="5168900" y="6350000"/>
                    <a:pt x="6659880" y="4859020"/>
                    <a:pt x="6659880" y="3020060"/>
                  </a:cubicBezTo>
                  <a:cubicBezTo>
                    <a:pt x="6659880" y="3020060"/>
                    <a:pt x="5871210" y="3020060"/>
                    <a:pt x="4734560" y="3020060"/>
                  </a:cubicBezTo>
                  <a:cubicBezTo>
                    <a:pt x="5871210" y="2490470"/>
                    <a:pt x="6659880" y="1337310"/>
                    <a:pt x="6659880" y="0"/>
                  </a:cubicBezTo>
                  <a:close/>
                </a:path>
              </a:pathLst>
            </a:custGeom>
            <a:blipFill>
              <a:blip r:embed="rId9"/>
              <a:stretch>
                <a:fillRect l="-21555" r="-21555"/>
              </a:stretch>
            </a:blipFill>
          </p:spPr>
        </p:sp>
        <p:sp>
          <p:nvSpPr>
            <p:cNvPr id="14" name="Freeform 14"/>
            <p:cNvSpPr/>
            <p:nvPr/>
          </p:nvSpPr>
          <p:spPr>
            <a:xfrm>
              <a:off x="0" y="0"/>
              <a:ext cx="6685280" cy="6375400"/>
            </a:xfrm>
            <a:custGeom>
              <a:avLst/>
              <a:gdLst/>
              <a:ahLst/>
              <a:cxnLst/>
              <a:rect l="l" t="t" r="r" b="b"/>
              <a:pathLst>
                <a:path w="6685280" h="6375400">
                  <a:moveTo>
                    <a:pt x="3342640" y="6375400"/>
                  </a:moveTo>
                  <a:cubicBezTo>
                    <a:pt x="2449830" y="6375400"/>
                    <a:pt x="1610360" y="6027420"/>
                    <a:pt x="979170" y="5396230"/>
                  </a:cubicBezTo>
                  <a:cubicBezTo>
                    <a:pt x="347980" y="4765040"/>
                    <a:pt x="0" y="3925570"/>
                    <a:pt x="0" y="3032760"/>
                  </a:cubicBezTo>
                  <a:lnTo>
                    <a:pt x="0" y="3020060"/>
                  </a:lnTo>
                  <a:lnTo>
                    <a:pt x="1882140" y="3020060"/>
                  </a:lnTo>
                  <a:cubicBezTo>
                    <a:pt x="1334770" y="2753360"/>
                    <a:pt x="871220" y="2344420"/>
                    <a:pt x="538480" y="1832610"/>
                  </a:cubicBezTo>
                  <a:cubicBezTo>
                    <a:pt x="186690" y="1290320"/>
                    <a:pt x="0" y="661670"/>
                    <a:pt x="0" y="12700"/>
                  </a:cubicBezTo>
                  <a:lnTo>
                    <a:pt x="0" y="0"/>
                  </a:lnTo>
                  <a:lnTo>
                    <a:pt x="6685280" y="0"/>
                  </a:lnTo>
                  <a:lnTo>
                    <a:pt x="6685280" y="12700"/>
                  </a:lnTo>
                  <a:cubicBezTo>
                    <a:pt x="6685280" y="661670"/>
                    <a:pt x="6498590" y="1290320"/>
                    <a:pt x="6146800" y="1832610"/>
                  </a:cubicBezTo>
                  <a:cubicBezTo>
                    <a:pt x="5814060" y="2344420"/>
                    <a:pt x="5350510" y="2754630"/>
                    <a:pt x="4803140" y="3020060"/>
                  </a:cubicBezTo>
                  <a:lnTo>
                    <a:pt x="6685280" y="3020060"/>
                  </a:lnTo>
                  <a:lnTo>
                    <a:pt x="6685280" y="3032760"/>
                  </a:lnTo>
                  <a:cubicBezTo>
                    <a:pt x="6685280" y="3925570"/>
                    <a:pt x="6337300" y="4765040"/>
                    <a:pt x="5706110" y="5396230"/>
                  </a:cubicBezTo>
                  <a:cubicBezTo>
                    <a:pt x="5074920" y="6027420"/>
                    <a:pt x="4235450" y="6375400"/>
                    <a:pt x="3342640" y="6375400"/>
                  </a:cubicBezTo>
                  <a:close/>
                  <a:moveTo>
                    <a:pt x="25400" y="3045460"/>
                  </a:moveTo>
                  <a:cubicBezTo>
                    <a:pt x="29210" y="3926840"/>
                    <a:pt x="373380" y="4754880"/>
                    <a:pt x="996950" y="5378450"/>
                  </a:cubicBezTo>
                  <a:cubicBezTo>
                    <a:pt x="1623060" y="6004560"/>
                    <a:pt x="2456180" y="6350000"/>
                    <a:pt x="3342640" y="6350000"/>
                  </a:cubicBezTo>
                  <a:cubicBezTo>
                    <a:pt x="4229100" y="6350000"/>
                    <a:pt x="5062220" y="6004560"/>
                    <a:pt x="5688330" y="5378450"/>
                  </a:cubicBezTo>
                  <a:cubicBezTo>
                    <a:pt x="6311900" y="4754880"/>
                    <a:pt x="6656070" y="3926840"/>
                    <a:pt x="6659880" y="3045460"/>
                  </a:cubicBezTo>
                  <a:lnTo>
                    <a:pt x="4690110" y="3045460"/>
                  </a:lnTo>
                  <a:lnTo>
                    <a:pt x="4742180" y="3021330"/>
                  </a:lnTo>
                  <a:cubicBezTo>
                    <a:pt x="5307330" y="2758440"/>
                    <a:pt x="5786120" y="2341880"/>
                    <a:pt x="6126480" y="1818640"/>
                  </a:cubicBezTo>
                  <a:cubicBezTo>
                    <a:pt x="6473190" y="1285240"/>
                    <a:pt x="6658610" y="665480"/>
                    <a:pt x="6661150" y="25400"/>
                  </a:cubicBezTo>
                  <a:lnTo>
                    <a:pt x="25400" y="25400"/>
                  </a:lnTo>
                  <a:cubicBezTo>
                    <a:pt x="27940" y="665480"/>
                    <a:pt x="212090" y="1285240"/>
                    <a:pt x="560070" y="1818640"/>
                  </a:cubicBezTo>
                  <a:cubicBezTo>
                    <a:pt x="900430" y="2341880"/>
                    <a:pt x="1379220" y="2758440"/>
                    <a:pt x="1944370" y="3021330"/>
                  </a:cubicBezTo>
                  <a:lnTo>
                    <a:pt x="1996440" y="3045460"/>
                  </a:lnTo>
                  <a:lnTo>
                    <a:pt x="25400" y="3045460"/>
                  </a:lnTo>
                  <a:close/>
                </a:path>
              </a:pathLst>
            </a:custGeom>
            <a:solidFill>
              <a:srgbClr val="FFFBEB"/>
            </a:solidFill>
          </p:spPr>
        </p:sp>
      </p:grpSp>
      <p:sp>
        <p:nvSpPr>
          <p:cNvPr id="16" name="AutoShape 16"/>
          <p:cNvSpPr/>
          <p:nvPr/>
        </p:nvSpPr>
        <p:spPr>
          <a:xfrm>
            <a:off x="1749392" y="2757371"/>
            <a:ext cx="1543050" cy="0"/>
          </a:xfrm>
          <a:prstGeom prst="line">
            <a:avLst/>
          </a:prstGeom>
          <a:ln w="76200" cap="flat">
            <a:solidFill>
              <a:srgbClr val="2F4942"/>
            </a:solidFill>
            <a:prstDash val="solid"/>
            <a:headEnd type="none" w="sm" len="sm"/>
            <a:tailEnd type="none" w="sm" len="sm"/>
          </a:ln>
        </p:spPr>
      </p:sp>
      <p:sp>
        <p:nvSpPr>
          <p:cNvPr id="17" name="TextBox 17"/>
          <p:cNvSpPr txBox="1"/>
          <p:nvPr/>
        </p:nvSpPr>
        <p:spPr>
          <a:xfrm>
            <a:off x="1739867" y="1711590"/>
            <a:ext cx="6667487" cy="913648"/>
          </a:xfrm>
          <a:prstGeom prst="rect">
            <a:avLst/>
          </a:prstGeom>
        </p:spPr>
        <p:txBody>
          <a:bodyPr lIns="0" tIns="0" rIns="0" bIns="0" rtlCol="0" anchor="t">
            <a:spAutoFit/>
          </a:bodyPr>
          <a:lstStyle/>
          <a:p>
            <a:pPr algn="l">
              <a:lnSpc>
                <a:spcPts val="7080"/>
              </a:lnSpc>
            </a:pPr>
            <a:r>
              <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rPr>
              <a:t>INTRODUCTION</a:t>
            </a:r>
            <a:endPar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8" name="TextBox 18"/>
          <p:cNvSpPr txBox="1"/>
          <p:nvPr/>
        </p:nvSpPr>
        <p:spPr>
          <a:xfrm>
            <a:off x="1298223" y="3565027"/>
            <a:ext cx="7940887" cy="4749801"/>
          </a:xfrm>
          <a:prstGeom prst="rect">
            <a:avLst/>
          </a:prstGeom>
        </p:spPr>
        <p:txBody>
          <a:bodyPr lIns="0" tIns="0" rIns="0" bIns="0" rtlCol="0" anchor="t">
            <a:spAutoFit/>
          </a:bodyPr>
          <a:lstStyle/>
          <a:p>
            <a:pPr algn="l">
              <a:lnSpc>
                <a:spcPts val="4750"/>
              </a:lnSpc>
            </a:pPr>
            <a:r>
              <a:rPr lang="en-US" sz="2450">
                <a:solidFill>
                  <a:srgbClr val="2F4942"/>
                </a:solidFill>
                <a:latin typeface="Lato" panose="020F0502020204030203"/>
                <a:ea typeface="Lato" panose="020F0502020204030203"/>
                <a:cs typeface="Lato" panose="020F0502020204030203"/>
                <a:sym typeface="Lato" panose="020F0502020204030203"/>
              </a:rPr>
              <a:t>The ATM Simulator System lets users complete tasks including checking their account balance, taking cash out, depositing money, and reviewing transaction history through simulating the fundamental features of an Automated Teller Machine (ATM). With the help of this technology, consumers may interact with a virtual ATM that accurately simulates real-world financial scenarios.</a:t>
            </a:r>
            <a:endParaRPr lang="en-US" sz="2450">
              <a:solidFill>
                <a:srgbClr val="2F4942"/>
              </a:solidFill>
              <a:latin typeface="Lato" panose="020F0502020204030203"/>
              <a:ea typeface="Lato" panose="020F0502020204030203"/>
              <a:cs typeface="Lato" panose="020F0502020204030203"/>
              <a:sym typeface="Lato" panose="020F0502020204030203"/>
            </a:endParaRPr>
          </a:p>
          <a:p>
            <a:pPr algn="l">
              <a:lnSpc>
                <a:spcPts val="4750"/>
              </a:lnSpc>
            </a:pPr>
            <a:endParaRPr lang="en-US" sz="2500">
              <a:solidFill>
                <a:srgbClr val="2F4942"/>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3" name="Group 3"/>
          <p:cNvGrpSpPr>
            <a:grpSpLocks noChangeAspect="1"/>
          </p:cNvGrpSpPr>
          <p:nvPr/>
        </p:nvGrpSpPr>
        <p:grpSpPr>
          <a:xfrm>
            <a:off x="11637619" y="6198168"/>
            <a:ext cx="3344051" cy="3344038"/>
            <a:chOff x="0" y="0"/>
            <a:chExt cx="6350025" cy="6350000"/>
          </a:xfrm>
        </p:grpSpPr>
        <p:sp>
          <p:nvSpPr>
            <p:cNvPr id="4" name="Freeform 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
              <a:stretch>
                <a:fillRect t="-25000" b="-25000"/>
              </a:stretch>
            </a:blipFill>
          </p:spPr>
        </p:sp>
      </p:grpSp>
      <p:grpSp>
        <p:nvGrpSpPr>
          <p:cNvPr id="5" name="Group 5"/>
          <p:cNvGrpSpPr>
            <a:grpSpLocks noChangeAspect="1"/>
          </p:cNvGrpSpPr>
          <p:nvPr/>
        </p:nvGrpSpPr>
        <p:grpSpPr>
          <a:xfrm>
            <a:off x="11455005" y="1028700"/>
            <a:ext cx="3344051" cy="3344038"/>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61110" r="-61110"/>
              </a:stretch>
            </a:blipFill>
          </p:spPr>
        </p:sp>
      </p:grpSp>
      <p:grpSp>
        <p:nvGrpSpPr>
          <p:cNvPr id="7" name="Group 7"/>
          <p:cNvGrpSpPr>
            <a:grpSpLocks noChangeAspect="1"/>
          </p:cNvGrpSpPr>
          <p:nvPr/>
        </p:nvGrpSpPr>
        <p:grpSpPr>
          <a:xfrm>
            <a:off x="15163800" y="3924300"/>
            <a:ext cx="2430292" cy="2726059"/>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5046" r="-25046"/>
              </a:stretch>
            </a:blipFill>
          </p:spPr>
        </p:sp>
      </p:grpSp>
      <p:sp>
        <p:nvSpPr>
          <p:cNvPr id="9" name="TextBox 9"/>
          <p:cNvSpPr txBox="1"/>
          <p:nvPr/>
        </p:nvSpPr>
        <p:spPr>
          <a:xfrm>
            <a:off x="1381756" y="1303330"/>
            <a:ext cx="5228946" cy="1824154"/>
          </a:xfrm>
          <a:prstGeom prst="rect">
            <a:avLst/>
          </a:prstGeom>
        </p:spPr>
        <p:txBody>
          <a:bodyPr lIns="0" tIns="0" rIns="0" bIns="0" rtlCol="0" anchor="t">
            <a:spAutoFit/>
          </a:bodyPr>
          <a:lstStyle/>
          <a:p>
            <a:pPr algn="l">
              <a:lnSpc>
                <a:spcPts val="7080"/>
              </a:lnSpc>
            </a:pPr>
            <a:r>
              <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rPr>
              <a:t>PROJECT OVERVIEW</a:t>
            </a:r>
            <a:endPar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0" name="TextBox 10"/>
          <p:cNvSpPr txBox="1"/>
          <p:nvPr/>
        </p:nvSpPr>
        <p:spPr>
          <a:xfrm>
            <a:off x="1378700" y="3115235"/>
            <a:ext cx="9558900" cy="8317342"/>
          </a:xfrm>
          <a:prstGeom prst="rect">
            <a:avLst/>
          </a:prstGeom>
        </p:spPr>
        <p:txBody>
          <a:bodyPr lIns="0" tIns="0" rIns="0" bIns="0" rtlCol="0" anchor="t">
            <a:spAutoFit/>
          </a:bodyPr>
          <a:lstStyle/>
          <a:p>
            <a:pPr marL="342900" indent="-342900">
              <a:lnSpc>
                <a:spcPts val="4750"/>
              </a:lnSpc>
              <a:buFont typeface="Arial" panose="020B0604020202020204"/>
              <a:buChar char="•"/>
            </a:pPr>
            <a:r>
              <a:rPr lang="en-US" sz="2450">
                <a:solidFill>
                  <a:schemeClr val="tx1">
                    <a:lumMod val="95000"/>
                    <a:lumOff val="5000"/>
                  </a:schemeClr>
                </a:solidFill>
                <a:latin typeface="Lato" panose="020F0502020204030203"/>
                <a:ea typeface="Lato" panose="020F0502020204030203"/>
                <a:cs typeface="Lato" panose="020F0502020204030203"/>
                <a:sym typeface="Lato" panose="020F0502020204030203"/>
              </a:rPr>
              <a:t>The goal of the ATM Simulator System project is to offer a user-friendly interface so that users can replicate typical ATM functions.</a:t>
            </a:r>
            <a:endParaRPr lang="en-US">
              <a:solidFill>
                <a:schemeClr val="tx1">
                  <a:lumMod val="95000"/>
                  <a:lumOff val="5000"/>
                </a:schemeClr>
              </a:solidFill>
            </a:endParaRPr>
          </a:p>
          <a:p>
            <a:pPr marL="342900" indent="-342900">
              <a:lnSpc>
                <a:spcPts val="4750"/>
              </a:lnSpc>
              <a:buFont typeface="Arial" panose="020B0604020202020204"/>
              <a:buChar char="•"/>
            </a:pPr>
            <a:r>
              <a:rPr lang="en-US" sz="2450">
                <a:solidFill>
                  <a:schemeClr val="tx1">
                    <a:lumMod val="95000"/>
                    <a:lumOff val="5000"/>
                  </a:schemeClr>
                </a:solidFill>
                <a:latin typeface="Lato" panose="020F0502020204030203"/>
                <a:ea typeface="Lato" panose="020F0502020204030203"/>
                <a:cs typeface="Lato" panose="020F0502020204030203"/>
                <a:sym typeface="Lato" panose="020F0502020204030203"/>
              </a:rPr>
              <a:t> This mini-project offers real-time feedback on user actions, links with databases for account management, and aids in gaining knowledge of banking transaction procedures. </a:t>
            </a:r>
            <a:endParaRPr lang="en-US" sz="2450">
              <a:solidFill>
                <a:schemeClr val="tx1">
                  <a:lumMod val="95000"/>
                  <a:lumOff val="5000"/>
                </a:schemeClr>
              </a:solidFill>
              <a:latin typeface="Lato" panose="020F0502020204030203"/>
              <a:ea typeface="Lato" panose="020F0502020204030203"/>
              <a:cs typeface="Lato" panose="020F0502020204030203"/>
            </a:endParaRPr>
          </a:p>
          <a:p>
            <a:pPr marL="342900" indent="-342900">
              <a:lnSpc>
                <a:spcPts val="4750"/>
              </a:lnSpc>
              <a:buFont typeface="Arial" panose="020B0604020202020204"/>
              <a:buChar char="•"/>
            </a:pPr>
            <a:r>
              <a:rPr lang="en-US" sz="2450">
                <a:solidFill>
                  <a:schemeClr val="tx1">
                    <a:lumMod val="95000"/>
                    <a:lumOff val="5000"/>
                  </a:schemeClr>
                </a:solidFill>
                <a:latin typeface="Lato" panose="020F0502020204030203"/>
                <a:ea typeface="Lato" panose="020F0502020204030203"/>
                <a:cs typeface="Lato" panose="020F0502020204030203"/>
                <a:sym typeface="Lato" panose="020F0502020204030203"/>
              </a:rPr>
              <a:t>The mini-project can be used as a teaching aid for understanding database management and transaction flows in financial systems.</a:t>
            </a:r>
            <a:endParaRPr lang="en-US" sz="2450">
              <a:solidFill>
                <a:schemeClr val="tx1">
                  <a:lumMod val="95000"/>
                  <a:lumOff val="5000"/>
                </a:schemeClr>
              </a:solidFill>
              <a:latin typeface="Lato" panose="020F0502020204030203"/>
              <a:ea typeface="Lato" panose="020F0502020204030203"/>
              <a:cs typeface="Lato" panose="020F0502020204030203"/>
            </a:endParaRPr>
          </a:p>
          <a:p>
            <a:pPr algn="l">
              <a:lnSpc>
                <a:spcPts val="4370"/>
              </a:lnSpc>
            </a:pPr>
            <a:r>
              <a:rPr lang="en-US" sz="2250" u="sng">
                <a:solidFill>
                  <a:schemeClr val="tx1">
                    <a:lumMod val="95000"/>
                    <a:lumOff val="5000"/>
                  </a:schemeClr>
                </a:solidFill>
                <a:latin typeface="Lato" panose="020F0502020204030203"/>
                <a:ea typeface="Lato" panose="020F0502020204030203"/>
                <a:cs typeface="Lato" panose="020F0502020204030203"/>
                <a:sym typeface="Lato" panose="020F0502020204030203"/>
              </a:rPr>
              <a:t>Key Features:</a:t>
            </a:r>
            <a:endParaRPr lang="en-US" sz="2250" u="sng">
              <a:solidFill>
                <a:schemeClr val="tx1">
                  <a:lumMod val="95000"/>
                  <a:lumOff val="5000"/>
                </a:schemeClr>
              </a:solidFill>
              <a:latin typeface="Lato" panose="020F0502020204030203"/>
              <a:ea typeface="Lato" panose="020F0502020204030203"/>
              <a:cs typeface="Lato" panose="020F0502020204030203"/>
            </a:endParaRPr>
          </a:p>
          <a:p>
            <a:pPr algn="l">
              <a:lnSpc>
                <a:spcPts val="4750"/>
              </a:lnSpc>
            </a:pPr>
            <a:r>
              <a:rPr lang="en-US" sz="2450">
                <a:solidFill>
                  <a:schemeClr val="tx1">
                    <a:lumMod val="95000"/>
                    <a:lumOff val="5000"/>
                  </a:schemeClr>
                </a:solidFill>
                <a:latin typeface="Lato" panose="020F0502020204030203"/>
                <a:ea typeface="Lato" panose="020F0502020204030203"/>
                <a:cs typeface="Lato" panose="020F0502020204030203"/>
                <a:sym typeface="Lato" panose="020F0502020204030203"/>
              </a:rPr>
              <a:t>- User Authentication (PIN validation)</a:t>
            </a:r>
            <a:endParaRPr lang="en-US" sz="2450">
              <a:solidFill>
                <a:schemeClr val="tx1">
                  <a:lumMod val="95000"/>
                  <a:lumOff val="5000"/>
                </a:schemeClr>
              </a:solidFill>
              <a:latin typeface="Lato" panose="020F0502020204030203"/>
              <a:ea typeface="Lato" panose="020F0502020204030203"/>
              <a:cs typeface="Lato" panose="020F0502020204030203"/>
            </a:endParaRPr>
          </a:p>
          <a:p>
            <a:pPr algn="l">
              <a:lnSpc>
                <a:spcPts val="4750"/>
              </a:lnSpc>
            </a:pPr>
            <a:r>
              <a:rPr lang="en-US" sz="2450">
                <a:solidFill>
                  <a:schemeClr val="tx1">
                    <a:lumMod val="95000"/>
                    <a:lumOff val="5000"/>
                  </a:schemeClr>
                </a:solidFill>
                <a:latin typeface="Lato" panose="020F0502020204030203"/>
                <a:ea typeface="Lato" panose="020F0502020204030203"/>
                <a:cs typeface="Lato" panose="020F0502020204030203"/>
                <a:sym typeface="Lato" panose="020F0502020204030203"/>
              </a:rPr>
              <a:t>- Balance Inquiry             - Cash Withdrawal</a:t>
            </a:r>
            <a:endParaRPr lang="en-US" sz="2450">
              <a:solidFill>
                <a:schemeClr val="tx1">
                  <a:lumMod val="95000"/>
                  <a:lumOff val="5000"/>
                </a:schemeClr>
              </a:solidFill>
              <a:latin typeface="Lato" panose="020F0502020204030203"/>
              <a:ea typeface="Lato" panose="020F0502020204030203"/>
              <a:cs typeface="Lato" panose="020F0502020204030203"/>
            </a:endParaRPr>
          </a:p>
          <a:p>
            <a:pPr>
              <a:lnSpc>
                <a:spcPts val="4750"/>
              </a:lnSpc>
            </a:pPr>
            <a:r>
              <a:rPr lang="en-US" sz="2450">
                <a:solidFill>
                  <a:schemeClr val="tx1">
                    <a:lumMod val="95000"/>
                    <a:lumOff val="5000"/>
                  </a:schemeClr>
                </a:solidFill>
                <a:latin typeface="Lato" panose="020F0502020204030203"/>
                <a:ea typeface="Lato" panose="020F0502020204030203"/>
                <a:cs typeface="Lato" panose="020F0502020204030203"/>
                <a:sym typeface="Lato" panose="020F0502020204030203"/>
              </a:rPr>
              <a:t>- Cash Deposit                 -Exit</a:t>
            </a:r>
            <a:endParaRPr lang="en-US" sz="2450">
              <a:solidFill>
                <a:schemeClr val="tx1">
                  <a:lumMod val="95000"/>
                  <a:lumOff val="5000"/>
                </a:schemeClr>
              </a:solidFill>
              <a:latin typeface="Lato" panose="020F0502020204030203"/>
              <a:ea typeface="Lato" panose="020F0502020204030203"/>
              <a:cs typeface="Lato" panose="020F0502020204030203"/>
            </a:endParaRPr>
          </a:p>
          <a:p>
            <a:pPr algn="l">
              <a:lnSpc>
                <a:spcPts val="4750"/>
              </a:lnSpc>
            </a:pPr>
            <a:endParaRPr lang="en-US" sz="2500">
              <a:solidFill>
                <a:srgbClr val="FFFBEB"/>
              </a:solidFill>
              <a:latin typeface="Lato" panose="020F0502020204030203"/>
              <a:ea typeface="Lato" panose="020F0502020204030203"/>
              <a:cs typeface="Lato" panose="020F0502020204030203"/>
              <a:sym typeface="Lato" panose="020F0502020204030203"/>
            </a:endParaRPr>
          </a:p>
          <a:p>
            <a:pPr algn="l">
              <a:lnSpc>
                <a:spcPts val="4750"/>
              </a:lnSpc>
            </a:pPr>
            <a:endParaRPr lang="en-US" sz="2500">
              <a:solidFill>
                <a:srgbClr val="FFFBEB"/>
              </a:solidFill>
              <a:latin typeface="Lato" panose="020F0502020204030203"/>
              <a:ea typeface="Lato" panose="020F0502020204030203"/>
              <a:cs typeface="Lato" panose="020F0502020204030203"/>
              <a:sym typeface="Lato" panose="020F0502020204030203"/>
            </a:endParaRPr>
          </a:p>
          <a:p>
            <a:pPr algn="l">
              <a:lnSpc>
                <a:spcPts val="4750"/>
              </a:lnSpc>
            </a:pPr>
            <a:endParaRPr lang="en-US" sz="2500">
              <a:solidFill>
                <a:srgbClr val="FFFBEB"/>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3735845" y="-1425873"/>
            <a:ext cx="13138747" cy="1313874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B"/>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5496866" y="8393694"/>
            <a:ext cx="4774322" cy="4322932"/>
          </a:xfrm>
          <a:custGeom>
            <a:avLst/>
            <a:gdLst/>
            <a:ahLst/>
            <a:cxnLst/>
            <a:rect l="l" t="t" r="r" b="b"/>
            <a:pathLst>
              <a:path w="4774322" h="4322932">
                <a:moveTo>
                  <a:pt x="0" y="0"/>
                </a:moveTo>
                <a:lnTo>
                  <a:pt x="4774322" y="0"/>
                </a:lnTo>
                <a:lnTo>
                  <a:pt x="4774322" y="4322932"/>
                </a:lnTo>
                <a:lnTo>
                  <a:pt x="0" y="4322932"/>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6" name="Freeform 6"/>
          <p:cNvSpPr/>
          <p:nvPr/>
        </p:nvSpPr>
        <p:spPr>
          <a:xfrm rot="-5166023">
            <a:off x="15440871" y="-1197472"/>
            <a:ext cx="3911203" cy="3541417"/>
          </a:xfrm>
          <a:custGeom>
            <a:avLst/>
            <a:gdLst/>
            <a:ahLst/>
            <a:cxnLst/>
            <a:rect l="l" t="t" r="r" b="b"/>
            <a:pathLst>
              <a:path w="3911203" h="3541417">
                <a:moveTo>
                  <a:pt x="0" y="0"/>
                </a:moveTo>
                <a:lnTo>
                  <a:pt x="3911203" y="0"/>
                </a:lnTo>
                <a:lnTo>
                  <a:pt x="3911203" y="3541417"/>
                </a:lnTo>
                <a:lnTo>
                  <a:pt x="0" y="3541417"/>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7" name="Freeform 7"/>
          <p:cNvSpPr/>
          <p:nvPr/>
        </p:nvSpPr>
        <p:spPr>
          <a:xfrm rot="-10800000">
            <a:off x="-1855564" y="7355460"/>
            <a:ext cx="4812404" cy="4357413"/>
          </a:xfrm>
          <a:custGeom>
            <a:avLst/>
            <a:gdLst/>
            <a:ahLst/>
            <a:cxnLst/>
            <a:rect l="l" t="t" r="r" b="b"/>
            <a:pathLst>
              <a:path w="4812404" h="4357413">
                <a:moveTo>
                  <a:pt x="0" y="0"/>
                </a:moveTo>
                <a:lnTo>
                  <a:pt x="4812403" y="0"/>
                </a:lnTo>
                <a:lnTo>
                  <a:pt x="4812403" y="4357413"/>
                </a:lnTo>
                <a:lnTo>
                  <a:pt x="0" y="435741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266003" y="6452672"/>
            <a:ext cx="1177055" cy="1413494"/>
          </a:xfrm>
          <a:custGeom>
            <a:avLst/>
            <a:gdLst/>
            <a:ahLst/>
            <a:cxnLst/>
            <a:rect l="l" t="t" r="r" b="b"/>
            <a:pathLst>
              <a:path w="1177055" h="1413494">
                <a:moveTo>
                  <a:pt x="0" y="0"/>
                </a:moveTo>
                <a:lnTo>
                  <a:pt x="1177055" y="0"/>
                </a:lnTo>
                <a:lnTo>
                  <a:pt x="1177055" y="1413494"/>
                </a:lnTo>
                <a:lnTo>
                  <a:pt x="0" y="14134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334774" y="1702065"/>
            <a:ext cx="1076111" cy="1025240"/>
          </a:xfrm>
          <a:custGeom>
            <a:avLst/>
            <a:gdLst/>
            <a:ahLst/>
            <a:cxnLst/>
            <a:rect l="l" t="t" r="r" b="b"/>
            <a:pathLst>
              <a:path w="1076111" h="1025240">
                <a:moveTo>
                  <a:pt x="0" y="0"/>
                </a:moveTo>
                <a:lnTo>
                  <a:pt x="1076111" y="0"/>
                </a:lnTo>
                <a:lnTo>
                  <a:pt x="1076111" y="1025240"/>
                </a:lnTo>
                <a:lnTo>
                  <a:pt x="0" y="10252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AutoShape 11"/>
          <p:cNvSpPr/>
          <p:nvPr/>
        </p:nvSpPr>
        <p:spPr>
          <a:xfrm>
            <a:off x="1592901" y="3736477"/>
            <a:ext cx="1543050" cy="0"/>
          </a:xfrm>
          <a:prstGeom prst="line">
            <a:avLst/>
          </a:prstGeom>
          <a:ln w="76200" cap="flat">
            <a:solidFill>
              <a:srgbClr val="2F4942"/>
            </a:solidFill>
            <a:prstDash val="solid"/>
            <a:headEnd type="none" w="sm" len="sm"/>
            <a:tailEnd type="none" w="sm" len="sm"/>
          </a:ln>
        </p:spPr>
      </p:sp>
      <p:sp>
        <p:nvSpPr>
          <p:cNvPr id="13" name="TextBox 13"/>
          <p:cNvSpPr txBox="1"/>
          <p:nvPr/>
        </p:nvSpPr>
        <p:spPr>
          <a:xfrm>
            <a:off x="1583376" y="1711590"/>
            <a:ext cx="6464396" cy="1824154"/>
          </a:xfrm>
          <a:prstGeom prst="rect">
            <a:avLst/>
          </a:prstGeom>
        </p:spPr>
        <p:txBody>
          <a:bodyPr lIns="0" tIns="0" rIns="0" bIns="0" rtlCol="0" anchor="t">
            <a:spAutoFit/>
          </a:bodyPr>
          <a:lstStyle/>
          <a:p>
            <a:pPr algn="l">
              <a:lnSpc>
                <a:spcPts val="7080"/>
              </a:lnSpc>
            </a:pPr>
            <a:r>
              <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rPr>
              <a:t>TECHNOLOGIES USED</a:t>
            </a:r>
            <a:endPar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grpSp>
        <p:nvGrpSpPr>
          <p:cNvPr id="14" name="Group 14"/>
          <p:cNvGrpSpPr/>
          <p:nvPr/>
        </p:nvGrpSpPr>
        <p:grpSpPr>
          <a:xfrm>
            <a:off x="396566" y="4403471"/>
            <a:ext cx="3232198" cy="323219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CBC3"/>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7" name="TextBox 17"/>
          <p:cNvSpPr txBox="1"/>
          <p:nvPr/>
        </p:nvSpPr>
        <p:spPr>
          <a:xfrm>
            <a:off x="396566" y="5123863"/>
            <a:ext cx="3265422" cy="384721"/>
          </a:xfrm>
          <a:prstGeom prst="rect">
            <a:avLst/>
          </a:prstGeom>
        </p:spPr>
        <p:txBody>
          <a:bodyPr lIns="0" tIns="0" rIns="0" bIns="0" rtlCol="0" anchor="t">
            <a:spAutoFit/>
          </a:bodyPr>
          <a:lstStyle/>
          <a:p>
            <a:pPr algn="ctr">
              <a:lnSpc>
                <a:spcPts val="2950"/>
              </a:lnSpc>
            </a:pPr>
            <a:r>
              <a:rPr lang="en-US" sz="2500">
                <a:solidFill>
                  <a:schemeClr val="bg1"/>
                </a:solidFill>
                <a:latin typeface="League Spartan" panose="00000800000000000000"/>
                <a:ea typeface="League Spartan" panose="00000800000000000000"/>
                <a:cs typeface="League Spartan" panose="00000800000000000000"/>
              </a:rPr>
              <a:t>Hardware Used</a:t>
            </a:r>
            <a:endParaRPr lang="en-US" sz="2500">
              <a:solidFill>
                <a:schemeClr val="bg1"/>
              </a:solidFill>
              <a:latin typeface="League Spartan" panose="00000800000000000000"/>
              <a:ea typeface="League Spartan" panose="00000800000000000000"/>
              <a:cs typeface="League Spartan" panose="00000800000000000000"/>
            </a:endParaRPr>
          </a:p>
        </p:txBody>
      </p:sp>
      <p:sp>
        <p:nvSpPr>
          <p:cNvPr id="18" name="TextBox 18"/>
          <p:cNvSpPr txBox="1"/>
          <p:nvPr/>
        </p:nvSpPr>
        <p:spPr>
          <a:xfrm>
            <a:off x="396566" y="5659764"/>
            <a:ext cx="3232198" cy="1590756"/>
          </a:xfrm>
          <a:prstGeom prst="rect">
            <a:avLst/>
          </a:prstGeom>
        </p:spPr>
        <p:txBody>
          <a:bodyPr lIns="0" tIns="0" rIns="0" bIns="0" rtlCol="0" anchor="t">
            <a:spAutoFit/>
          </a:bodyPr>
          <a:lstStyle/>
          <a:p>
            <a:pPr algn="ctr">
              <a:lnSpc>
                <a:spcPts val="3250"/>
              </a:lnSpc>
            </a:pPr>
            <a:r>
              <a:rPr lang="en-US" sz="1900">
                <a:solidFill>
                  <a:schemeClr val="tx1">
                    <a:lumMod val="95000"/>
                    <a:lumOff val="5000"/>
                  </a:schemeClr>
                </a:solidFill>
                <a:latin typeface="Lato" panose="020F0502020204030203"/>
                <a:ea typeface="Lato" panose="020F0502020204030203"/>
                <a:cs typeface="Lato" panose="020F0502020204030203"/>
              </a:rPr>
              <a:t>RAM- </a:t>
            </a:r>
            <a:r>
              <a:rPr lang="en-US" sz="1900" err="1">
                <a:solidFill>
                  <a:schemeClr val="tx1">
                    <a:lumMod val="95000"/>
                    <a:lumOff val="5000"/>
                  </a:schemeClr>
                </a:solidFill>
                <a:latin typeface="Lato" panose="020F0502020204030203"/>
                <a:ea typeface="Lato" panose="020F0502020204030203"/>
                <a:cs typeface="Lato" panose="020F0502020204030203"/>
              </a:rPr>
              <a:t>atleast</a:t>
            </a:r>
            <a:r>
              <a:rPr lang="en-US" sz="1900">
                <a:solidFill>
                  <a:schemeClr val="tx1">
                    <a:lumMod val="95000"/>
                    <a:lumOff val="5000"/>
                  </a:schemeClr>
                </a:solidFill>
                <a:latin typeface="Lato" panose="020F0502020204030203"/>
                <a:ea typeface="Lato" panose="020F0502020204030203"/>
                <a:cs typeface="Lato" panose="020F0502020204030203"/>
              </a:rPr>
              <a:t> 100Mb</a:t>
            </a:r>
            <a:endParaRPr lang="en-US" sz="1900">
              <a:solidFill>
                <a:schemeClr val="tx1">
                  <a:lumMod val="95000"/>
                  <a:lumOff val="5000"/>
                </a:schemeClr>
              </a:solidFill>
              <a:latin typeface="Lato" panose="020F0502020204030203"/>
              <a:ea typeface="Lato" panose="020F0502020204030203"/>
              <a:cs typeface="Lato" panose="020F0502020204030203"/>
            </a:endParaRPr>
          </a:p>
          <a:p>
            <a:pPr algn="ctr">
              <a:lnSpc>
                <a:spcPts val="3250"/>
              </a:lnSpc>
            </a:pPr>
            <a:r>
              <a:rPr lang="en-US" sz="1900">
                <a:solidFill>
                  <a:schemeClr val="tx1">
                    <a:lumMod val="95000"/>
                    <a:lumOff val="5000"/>
                  </a:schemeClr>
                </a:solidFill>
                <a:latin typeface="Lato" panose="020F0502020204030203"/>
                <a:ea typeface="Lato" panose="020F0502020204030203"/>
                <a:cs typeface="Lato" panose="020F0502020204030203"/>
              </a:rPr>
              <a:t>Hard Disk- min. 500Mb</a:t>
            </a:r>
            <a:endParaRPr lang="en-US" sz="1900">
              <a:solidFill>
                <a:schemeClr val="tx1">
                  <a:lumMod val="95000"/>
                  <a:lumOff val="5000"/>
                </a:schemeClr>
              </a:solidFill>
              <a:latin typeface="Lato" panose="020F0502020204030203"/>
              <a:ea typeface="Lato" panose="020F0502020204030203"/>
              <a:cs typeface="Lato" panose="020F0502020204030203"/>
            </a:endParaRPr>
          </a:p>
          <a:p>
            <a:pPr algn="ctr">
              <a:lnSpc>
                <a:spcPts val="3250"/>
              </a:lnSpc>
            </a:pPr>
            <a:r>
              <a:rPr lang="en-US" sz="1900">
                <a:solidFill>
                  <a:schemeClr val="tx1">
                    <a:lumMod val="95000"/>
                    <a:lumOff val="5000"/>
                  </a:schemeClr>
                </a:solidFill>
                <a:latin typeface="Lato" panose="020F0502020204030203"/>
                <a:ea typeface="Lato" panose="020F0502020204030203"/>
                <a:cs typeface="Lato" panose="020F0502020204030203"/>
              </a:rPr>
              <a:t>Processor-min P4</a:t>
            </a:r>
            <a:endParaRPr lang="en-US" sz="1900">
              <a:solidFill>
                <a:schemeClr val="tx1">
                  <a:lumMod val="95000"/>
                  <a:lumOff val="5000"/>
                </a:schemeClr>
              </a:solidFill>
              <a:latin typeface="Lato" panose="020F0502020204030203"/>
              <a:ea typeface="Lato" panose="020F0502020204030203"/>
              <a:cs typeface="Lato" panose="020F0502020204030203"/>
            </a:endParaRPr>
          </a:p>
          <a:p>
            <a:pPr algn="ctr">
              <a:lnSpc>
                <a:spcPts val="3250"/>
              </a:lnSpc>
            </a:pPr>
            <a:endParaRPr lang="en-US" sz="1900">
              <a:solidFill>
                <a:schemeClr val="tx1">
                  <a:lumMod val="95000"/>
                  <a:lumOff val="5000"/>
                </a:schemeClr>
              </a:solidFill>
              <a:latin typeface="Lato" panose="020F0502020204030203"/>
              <a:ea typeface="Lato" panose="020F0502020204030203"/>
              <a:cs typeface="Lato" panose="020F0502020204030203"/>
            </a:endParaRPr>
          </a:p>
        </p:txBody>
      </p:sp>
      <p:grpSp>
        <p:nvGrpSpPr>
          <p:cNvPr id="19" name="Group 19"/>
          <p:cNvGrpSpPr/>
          <p:nvPr/>
        </p:nvGrpSpPr>
        <p:grpSpPr>
          <a:xfrm>
            <a:off x="3917797" y="4506353"/>
            <a:ext cx="3129316" cy="31293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4942"/>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22" name="TextBox 22"/>
          <p:cNvSpPr txBox="1"/>
          <p:nvPr/>
        </p:nvSpPr>
        <p:spPr>
          <a:xfrm>
            <a:off x="3791277" y="5123863"/>
            <a:ext cx="3541586" cy="426212"/>
          </a:xfrm>
          <a:prstGeom prst="rect">
            <a:avLst/>
          </a:prstGeom>
        </p:spPr>
        <p:txBody>
          <a:bodyPr lIns="0" tIns="0" rIns="0" bIns="0" rtlCol="0" anchor="t">
            <a:spAutoFit/>
          </a:bodyPr>
          <a:lstStyle/>
          <a:p>
            <a:pPr algn="ctr">
              <a:lnSpc>
                <a:spcPts val="3305"/>
              </a:lnSpc>
            </a:pPr>
            <a:r>
              <a:rPr lang="en-US" sz="2800" b="1">
                <a:solidFill>
                  <a:srgbClr val="FFFBEB"/>
                </a:solidFill>
                <a:latin typeface="League Spartan" panose="00000800000000000000"/>
                <a:ea typeface="League Spartan" panose="00000800000000000000"/>
                <a:cs typeface="League Spartan" panose="00000800000000000000"/>
                <a:sym typeface="League Spartan" panose="00000800000000000000"/>
              </a:rPr>
              <a:t>FRONTEND</a:t>
            </a:r>
            <a:endParaRPr lang="en-US" sz="2800" b="1">
              <a:solidFill>
                <a:srgbClr val="FFFBEB"/>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23" name="TextBox 23"/>
          <p:cNvSpPr txBox="1"/>
          <p:nvPr/>
        </p:nvSpPr>
        <p:spPr>
          <a:xfrm>
            <a:off x="4060779" y="5758863"/>
            <a:ext cx="2843352" cy="1876806"/>
          </a:xfrm>
          <a:prstGeom prst="rect">
            <a:avLst/>
          </a:prstGeom>
        </p:spPr>
        <p:txBody>
          <a:bodyPr lIns="0" tIns="0" rIns="0" bIns="0" rtlCol="0" anchor="t">
            <a:spAutoFit/>
          </a:bodyPr>
          <a:lstStyle/>
          <a:p>
            <a:pPr algn="ctr">
              <a:lnSpc>
                <a:spcPts val="3760"/>
              </a:lnSpc>
            </a:pPr>
            <a:r>
              <a:rPr lang="en-US" sz="2150">
                <a:solidFill>
                  <a:srgbClr val="FFFBEB"/>
                </a:solidFill>
                <a:latin typeface="Lato" panose="020F0502020204030203"/>
                <a:ea typeface="Lato" panose="020F0502020204030203"/>
                <a:cs typeface="Lato" panose="020F0502020204030203"/>
                <a:sym typeface="Lato" panose="020F0502020204030203"/>
              </a:rPr>
              <a:t>Java Swing/AWT</a:t>
            </a:r>
            <a:endParaRPr lang="en-US">
              <a:sym typeface="Lato" panose="020F0502020204030203"/>
            </a:endParaRPr>
          </a:p>
          <a:p>
            <a:pPr algn="ctr">
              <a:lnSpc>
                <a:spcPts val="3760"/>
              </a:lnSpc>
            </a:pPr>
            <a:r>
              <a:rPr lang="en-US" sz="2150">
                <a:solidFill>
                  <a:srgbClr val="FFFBEB"/>
                </a:solidFill>
                <a:latin typeface="Lato" panose="020F0502020204030203"/>
                <a:ea typeface="Lato" panose="020F0502020204030203"/>
                <a:cs typeface="Lato" panose="020F0502020204030203"/>
                <a:sym typeface="Lato" panose="020F0502020204030203"/>
              </a:rPr>
              <a:t> (for graphical user interface)</a:t>
            </a:r>
            <a:endParaRPr lang="en-US"/>
          </a:p>
          <a:p>
            <a:pPr algn="ctr">
              <a:lnSpc>
                <a:spcPts val="3760"/>
              </a:lnSpc>
            </a:pPr>
            <a:endParaRPr lang="en-US" sz="2200">
              <a:solidFill>
                <a:srgbClr val="FFFBEB"/>
              </a:solidFill>
              <a:latin typeface="Lato" panose="020F0502020204030203"/>
              <a:ea typeface="Lato" panose="020F0502020204030203"/>
              <a:cs typeface="Lato" panose="020F0502020204030203"/>
              <a:sym typeface="Lato" panose="020F0502020204030203"/>
            </a:endParaRPr>
          </a:p>
        </p:txBody>
      </p:sp>
      <p:grpSp>
        <p:nvGrpSpPr>
          <p:cNvPr id="24" name="Group 24"/>
          <p:cNvGrpSpPr/>
          <p:nvPr/>
        </p:nvGrpSpPr>
        <p:grpSpPr>
          <a:xfrm>
            <a:off x="10850811" y="4319861"/>
            <a:ext cx="3107273" cy="310727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27" name="Group 27"/>
          <p:cNvGrpSpPr/>
          <p:nvPr/>
        </p:nvGrpSpPr>
        <p:grpSpPr>
          <a:xfrm>
            <a:off x="7332863" y="4403471"/>
            <a:ext cx="3232198" cy="323219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CE1"/>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30" name="TextBox 30"/>
          <p:cNvSpPr txBox="1"/>
          <p:nvPr/>
        </p:nvSpPr>
        <p:spPr>
          <a:xfrm>
            <a:off x="7556359" y="5473448"/>
            <a:ext cx="2751588" cy="2374817"/>
          </a:xfrm>
          <a:prstGeom prst="rect">
            <a:avLst/>
          </a:prstGeom>
        </p:spPr>
        <p:txBody>
          <a:bodyPr lIns="0" tIns="0" rIns="0" bIns="0" rtlCol="0" anchor="t">
            <a:spAutoFit/>
          </a:bodyPr>
          <a:lstStyle/>
          <a:p>
            <a:pPr algn="ctr">
              <a:lnSpc>
                <a:spcPts val="3760"/>
              </a:lnSpc>
            </a:pPr>
            <a:r>
              <a:rPr lang="en-US" sz="2150">
                <a:solidFill>
                  <a:srgbClr val="2F4942"/>
                </a:solidFill>
                <a:latin typeface="Lato" panose="020F0502020204030203"/>
                <a:ea typeface="Lato" panose="020F0502020204030203"/>
                <a:cs typeface="Lato" panose="020F0502020204030203"/>
              </a:rPr>
              <a:t>Oracle XE 10g Database (for user data storage)</a:t>
            </a:r>
            <a:endParaRPr lang="en-US">
              <a:cs typeface="Calibri" panose="020F0502020204030204"/>
            </a:endParaRPr>
          </a:p>
          <a:p>
            <a:pPr algn="ctr">
              <a:lnSpc>
                <a:spcPts val="3760"/>
              </a:lnSpc>
            </a:pPr>
            <a:r>
              <a:rPr lang="en-US" sz="2150">
                <a:solidFill>
                  <a:srgbClr val="2F4942"/>
                </a:solidFill>
                <a:latin typeface="Lato" panose="020F0502020204030203"/>
                <a:ea typeface="Lato" panose="020F0502020204030203"/>
                <a:cs typeface="Lato" panose="020F0502020204030203"/>
              </a:rPr>
              <a:t>&amp; JAVA </a:t>
            </a:r>
            <a:endParaRPr lang="en-US" sz="2150">
              <a:solidFill>
                <a:srgbClr val="2F4942"/>
              </a:solidFill>
              <a:latin typeface="Lato" panose="020F0502020204030203"/>
              <a:ea typeface="Lato" panose="020F0502020204030203"/>
              <a:cs typeface="Lato" panose="020F0502020204030203"/>
            </a:endParaRPr>
          </a:p>
          <a:p>
            <a:pPr algn="ctr">
              <a:lnSpc>
                <a:spcPts val="3760"/>
              </a:lnSpc>
            </a:pPr>
            <a:endParaRPr lang="en-US" sz="2200">
              <a:solidFill>
                <a:srgbClr val="2F4942"/>
              </a:solidFill>
              <a:latin typeface="Lato" panose="020F0502020204030203"/>
              <a:ea typeface="Lato" panose="020F0502020204030203"/>
              <a:cs typeface="Lato" panose="020F0502020204030203"/>
            </a:endParaRPr>
          </a:p>
        </p:txBody>
      </p:sp>
      <p:sp>
        <p:nvSpPr>
          <p:cNvPr id="31" name="TextBox 31"/>
          <p:cNvSpPr txBox="1"/>
          <p:nvPr/>
        </p:nvSpPr>
        <p:spPr>
          <a:xfrm>
            <a:off x="7047113" y="5072301"/>
            <a:ext cx="3748708" cy="848309"/>
          </a:xfrm>
          <a:prstGeom prst="rect">
            <a:avLst/>
          </a:prstGeom>
        </p:spPr>
        <p:txBody>
          <a:bodyPr lIns="0" tIns="0" rIns="0" bIns="0" rtlCol="0" anchor="t">
            <a:spAutoFit/>
          </a:bodyPr>
          <a:lstStyle/>
          <a:p>
            <a:pPr algn="ctr">
              <a:lnSpc>
                <a:spcPts val="3305"/>
              </a:lnSpc>
            </a:pPr>
            <a:r>
              <a:rPr lang="en-US" sz="2800" b="1">
                <a:solidFill>
                  <a:srgbClr val="2F4942"/>
                </a:solidFill>
                <a:latin typeface="League Spartan" panose="00000800000000000000"/>
                <a:ea typeface="League Spartan" panose="00000800000000000000"/>
                <a:cs typeface="League Spartan" panose="00000800000000000000"/>
              </a:rPr>
              <a:t>BACKEND</a:t>
            </a:r>
            <a:endParaRPr lang="en-US" sz="2800" b="1">
              <a:solidFill>
                <a:srgbClr val="2F4942"/>
              </a:solidFill>
              <a:latin typeface="League Spartan" panose="00000800000000000000"/>
              <a:ea typeface="League Spartan" panose="00000800000000000000"/>
              <a:cs typeface="League Spartan" panose="00000800000000000000"/>
            </a:endParaRPr>
          </a:p>
          <a:p>
            <a:pPr algn="ctr">
              <a:lnSpc>
                <a:spcPts val="3305"/>
              </a:lnSpc>
            </a:pPr>
            <a:endParaRPr lang="en-US" sz="2800" b="1">
              <a:solidFill>
                <a:srgbClr val="2F4942"/>
              </a:solidFill>
              <a:latin typeface="League Spartan" panose="00000800000000000000"/>
              <a:ea typeface="League Spartan" panose="00000800000000000000"/>
              <a:cs typeface="League Spartan" panose="00000800000000000000"/>
            </a:endParaRPr>
          </a:p>
        </p:txBody>
      </p:sp>
      <p:grpSp>
        <p:nvGrpSpPr>
          <p:cNvPr id="32" name="Group 32"/>
          <p:cNvGrpSpPr/>
          <p:nvPr/>
        </p:nvGrpSpPr>
        <p:grpSpPr>
          <a:xfrm>
            <a:off x="14243834" y="4319861"/>
            <a:ext cx="3107273" cy="310727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3E44"/>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35" name="TextBox 35"/>
          <p:cNvSpPr txBox="1"/>
          <p:nvPr/>
        </p:nvSpPr>
        <p:spPr>
          <a:xfrm>
            <a:off x="10530094" y="4720844"/>
            <a:ext cx="3748708" cy="845312"/>
          </a:xfrm>
          <a:prstGeom prst="rect">
            <a:avLst/>
          </a:prstGeom>
        </p:spPr>
        <p:txBody>
          <a:bodyPr lIns="0" tIns="0" rIns="0" bIns="0" rtlCol="0" anchor="t">
            <a:spAutoFit/>
          </a:bodyPr>
          <a:lstStyle/>
          <a:p>
            <a:pPr algn="ctr">
              <a:lnSpc>
                <a:spcPts val="3305"/>
              </a:lnSpc>
            </a:pPr>
            <a:r>
              <a:rPr lang="en-US" sz="2800" b="1">
                <a:solidFill>
                  <a:srgbClr val="2F4942"/>
                </a:solidFill>
                <a:latin typeface="League Spartan" panose="00000800000000000000"/>
                <a:ea typeface="League Spartan" panose="00000800000000000000"/>
                <a:cs typeface="League Spartan" panose="00000800000000000000"/>
                <a:sym typeface="League Spartan" panose="00000800000000000000"/>
              </a:rPr>
              <a:t>DATABASE CONNECTIVITY</a:t>
            </a:r>
            <a:endParaRPr lang="en-US" sz="2800" b="1">
              <a:solidFill>
                <a:srgbClr val="2F4942"/>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36" name="TextBox 36"/>
          <p:cNvSpPr txBox="1"/>
          <p:nvPr/>
        </p:nvSpPr>
        <p:spPr>
          <a:xfrm>
            <a:off x="10965111" y="5596002"/>
            <a:ext cx="2869148" cy="1788631"/>
          </a:xfrm>
          <a:prstGeom prst="rect">
            <a:avLst/>
          </a:prstGeom>
        </p:spPr>
        <p:txBody>
          <a:bodyPr lIns="0" tIns="0" rIns="0" bIns="0" rtlCol="0" anchor="t">
            <a:spAutoFit/>
          </a:bodyPr>
          <a:lstStyle/>
          <a:p>
            <a:pPr algn="ctr">
              <a:lnSpc>
                <a:spcPts val="3590"/>
              </a:lnSpc>
            </a:pPr>
            <a:r>
              <a:rPr lang="en-US" sz="2100">
                <a:solidFill>
                  <a:srgbClr val="2F4942"/>
                </a:solidFill>
                <a:latin typeface="Lato" panose="020F0502020204030203"/>
                <a:ea typeface="Lato" panose="020F0502020204030203"/>
                <a:cs typeface="Lato" panose="020F0502020204030203"/>
                <a:sym typeface="Lato" panose="020F0502020204030203"/>
              </a:rPr>
              <a:t>JDBC (Java Database Connectivity) to interact with SQL</a:t>
            </a:r>
            <a:endParaRPr lang="en-US" sz="2100">
              <a:solidFill>
                <a:srgbClr val="2F4942"/>
              </a:solidFill>
              <a:latin typeface="Lato" panose="020F0502020204030203"/>
              <a:ea typeface="Lato" panose="020F0502020204030203"/>
              <a:cs typeface="Lato" panose="020F0502020204030203"/>
              <a:sym typeface="Lato" panose="020F0502020204030203"/>
            </a:endParaRPr>
          </a:p>
          <a:p>
            <a:pPr algn="ctr">
              <a:lnSpc>
                <a:spcPts val="3590"/>
              </a:lnSpc>
            </a:pPr>
            <a:endParaRPr lang="en-US" sz="2100">
              <a:solidFill>
                <a:srgbClr val="2F4942"/>
              </a:solidFill>
              <a:latin typeface="Lato" panose="020F0502020204030203"/>
              <a:ea typeface="Lato" panose="020F0502020204030203"/>
              <a:cs typeface="Lato" panose="020F0502020204030203"/>
              <a:sym typeface="Lato" panose="020F0502020204030203"/>
            </a:endParaRPr>
          </a:p>
        </p:txBody>
      </p:sp>
      <p:sp>
        <p:nvSpPr>
          <p:cNvPr id="37" name="TextBox 37"/>
          <p:cNvSpPr txBox="1"/>
          <p:nvPr/>
        </p:nvSpPr>
        <p:spPr>
          <a:xfrm>
            <a:off x="14015234" y="4910757"/>
            <a:ext cx="3541586" cy="749300"/>
          </a:xfrm>
          <a:prstGeom prst="rect">
            <a:avLst/>
          </a:prstGeom>
        </p:spPr>
        <p:txBody>
          <a:bodyPr lIns="0" tIns="0" rIns="0" bIns="0" rtlCol="0" anchor="t">
            <a:spAutoFit/>
          </a:bodyPr>
          <a:lstStyle/>
          <a:p>
            <a:pPr algn="ctr">
              <a:lnSpc>
                <a:spcPts val="2950"/>
              </a:lnSpc>
            </a:pPr>
            <a:r>
              <a:rPr lang="en-US" sz="2500" b="1">
                <a:solidFill>
                  <a:srgbClr val="FFFBEB"/>
                </a:solidFill>
                <a:latin typeface="League Spartan" panose="00000800000000000000"/>
                <a:ea typeface="League Spartan" panose="00000800000000000000"/>
                <a:cs typeface="League Spartan" panose="00000800000000000000"/>
                <a:sym typeface="League Spartan" panose="00000800000000000000"/>
              </a:rPr>
              <a:t>DEVELOPMENT ENVIRONMENT</a:t>
            </a:r>
            <a:endParaRPr lang="en-US" sz="2500" b="1">
              <a:solidFill>
                <a:srgbClr val="FFFBEB"/>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38" name="TextBox 38"/>
          <p:cNvSpPr txBox="1"/>
          <p:nvPr/>
        </p:nvSpPr>
        <p:spPr>
          <a:xfrm>
            <a:off x="14358134" y="5749338"/>
            <a:ext cx="2843352" cy="986104"/>
          </a:xfrm>
          <a:prstGeom prst="rect">
            <a:avLst/>
          </a:prstGeom>
        </p:spPr>
        <p:txBody>
          <a:bodyPr lIns="0" tIns="0" rIns="0" bIns="0" rtlCol="0" anchor="t">
            <a:spAutoFit/>
          </a:bodyPr>
          <a:lstStyle/>
          <a:p>
            <a:pPr algn="ctr">
              <a:lnSpc>
                <a:spcPts val="3930"/>
              </a:lnSpc>
            </a:pPr>
            <a:r>
              <a:rPr lang="en-US" sz="2250">
                <a:solidFill>
                  <a:srgbClr val="FFFBEB"/>
                </a:solidFill>
                <a:latin typeface="Lato" panose="020F0502020204030203"/>
                <a:ea typeface="Lato" panose="020F0502020204030203"/>
                <a:cs typeface="Lato" panose="020F0502020204030203"/>
                <a:sym typeface="Lato" panose="020F0502020204030203"/>
              </a:rPr>
              <a:t> IntelliJ IDEA </a:t>
            </a:r>
            <a:endParaRPr lang="en-US" sz="2250">
              <a:solidFill>
                <a:srgbClr val="FFFBEB"/>
              </a:solidFill>
              <a:latin typeface="Lato" panose="020F0502020204030203"/>
              <a:ea typeface="Lato" panose="020F0502020204030203"/>
              <a:cs typeface="Lato" panose="020F0502020204030203"/>
            </a:endParaRPr>
          </a:p>
          <a:p>
            <a:pPr algn="ctr">
              <a:lnSpc>
                <a:spcPts val="4445"/>
              </a:lnSpc>
            </a:pPr>
            <a:endParaRPr lang="en-US" sz="2300">
              <a:solidFill>
                <a:srgbClr val="FFFBEB"/>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1743160" y="4205701"/>
            <a:ext cx="4214670" cy="5052599"/>
            <a:chOff x="0" y="0"/>
            <a:chExt cx="660400" cy="791696"/>
          </a:xfrm>
        </p:grpSpPr>
        <p:sp>
          <p:nvSpPr>
            <p:cNvPr id="3" name="Freeform 3"/>
            <p:cNvSpPr/>
            <p:nvPr/>
          </p:nvSpPr>
          <p:spPr>
            <a:xfrm>
              <a:off x="0" y="0"/>
              <a:ext cx="660400" cy="791696"/>
            </a:xfrm>
            <a:custGeom>
              <a:avLst/>
              <a:gdLst/>
              <a:ahLst/>
              <a:cxnLst/>
              <a:rect l="l" t="t" r="r" b="b"/>
              <a:pathLst>
                <a:path w="660400" h="79169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033"/>
                  </a:cubicBezTo>
                  <a:lnTo>
                    <a:pt x="660400" y="791696"/>
                  </a:lnTo>
                  <a:lnTo>
                    <a:pt x="0" y="791696"/>
                  </a:lnTo>
                  <a:lnTo>
                    <a:pt x="0" y="328377"/>
                  </a:lnTo>
                  <a:cubicBezTo>
                    <a:pt x="1782" y="185660"/>
                    <a:pt x="93019" y="64045"/>
                    <a:pt x="220252" y="19070"/>
                  </a:cubicBezTo>
                  <a:close/>
                </a:path>
              </a:pathLst>
            </a:custGeom>
            <a:solidFill>
              <a:srgbClr val="FFFBEB"/>
            </a:solidFill>
          </p:spPr>
        </p:sp>
        <p:sp>
          <p:nvSpPr>
            <p:cNvPr id="4" name="TextBox 4"/>
            <p:cNvSpPr txBox="1"/>
            <p:nvPr/>
          </p:nvSpPr>
          <p:spPr>
            <a:xfrm>
              <a:off x="0" y="88900"/>
              <a:ext cx="660400" cy="702796"/>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2840219" y="7250462"/>
            <a:ext cx="5680439" cy="5143379"/>
          </a:xfrm>
          <a:custGeom>
            <a:avLst/>
            <a:gdLst/>
            <a:ahLst/>
            <a:cxnLst/>
            <a:rect l="l" t="t" r="r" b="b"/>
            <a:pathLst>
              <a:path w="5680439" h="5143379">
                <a:moveTo>
                  <a:pt x="0" y="0"/>
                </a:moveTo>
                <a:lnTo>
                  <a:pt x="5680438" y="0"/>
                </a:lnTo>
                <a:lnTo>
                  <a:pt x="5680438" y="5143379"/>
                </a:lnTo>
                <a:lnTo>
                  <a:pt x="0" y="5143379"/>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grpSp>
        <p:nvGrpSpPr>
          <p:cNvPr id="7" name="Group 7"/>
          <p:cNvGrpSpPr/>
          <p:nvPr/>
        </p:nvGrpSpPr>
        <p:grpSpPr>
          <a:xfrm>
            <a:off x="12905390" y="4373759"/>
            <a:ext cx="4074483" cy="4884541"/>
            <a:chOff x="0" y="0"/>
            <a:chExt cx="660400" cy="791696"/>
          </a:xfrm>
        </p:grpSpPr>
        <p:sp>
          <p:nvSpPr>
            <p:cNvPr id="8" name="Freeform 8"/>
            <p:cNvSpPr/>
            <p:nvPr/>
          </p:nvSpPr>
          <p:spPr>
            <a:xfrm>
              <a:off x="0" y="0"/>
              <a:ext cx="660400" cy="791696"/>
            </a:xfrm>
            <a:custGeom>
              <a:avLst/>
              <a:gdLst/>
              <a:ahLst/>
              <a:cxnLst/>
              <a:rect l="l" t="t" r="r" b="b"/>
              <a:pathLst>
                <a:path w="660400" h="79169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033"/>
                  </a:cubicBezTo>
                  <a:lnTo>
                    <a:pt x="660400" y="791696"/>
                  </a:lnTo>
                  <a:lnTo>
                    <a:pt x="0" y="791696"/>
                  </a:lnTo>
                  <a:lnTo>
                    <a:pt x="0" y="328377"/>
                  </a:lnTo>
                  <a:cubicBezTo>
                    <a:pt x="1782" y="185660"/>
                    <a:pt x="93019" y="64045"/>
                    <a:pt x="220252" y="19070"/>
                  </a:cubicBezTo>
                  <a:close/>
                </a:path>
              </a:pathLst>
            </a:custGeom>
            <a:solidFill>
              <a:srgbClr val="FFFBEB"/>
            </a:solidFill>
          </p:spPr>
        </p:sp>
        <p:sp>
          <p:nvSpPr>
            <p:cNvPr id="9" name="TextBox 9"/>
            <p:cNvSpPr txBox="1"/>
            <p:nvPr/>
          </p:nvSpPr>
          <p:spPr>
            <a:xfrm>
              <a:off x="0" y="88900"/>
              <a:ext cx="660400" cy="702796"/>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a:off x="13587200" y="6010934"/>
            <a:ext cx="6261264" cy="5669290"/>
          </a:xfrm>
          <a:custGeom>
            <a:avLst/>
            <a:gdLst/>
            <a:ahLst/>
            <a:cxnLst/>
            <a:rect l="l" t="t" r="r" b="b"/>
            <a:pathLst>
              <a:path w="6261264" h="5669290">
                <a:moveTo>
                  <a:pt x="0" y="0"/>
                </a:moveTo>
                <a:lnTo>
                  <a:pt x="6261264" y="0"/>
                </a:lnTo>
                <a:lnTo>
                  <a:pt x="6261264" y="5669290"/>
                </a:lnTo>
                <a:lnTo>
                  <a:pt x="0" y="5669290"/>
                </a:lnTo>
                <a:lnTo>
                  <a:pt x="0" y="0"/>
                </a:lnTo>
                <a:close/>
              </a:path>
            </a:pathLst>
          </a:custGeom>
          <a:blipFill>
            <a:blip r:embed="rId1">
              <a:alphaModFix amt="30000"/>
              <a:extLst>
                <a:ext uri="{96DAC541-7B7A-43D3-8B79-37D633B846F1}">
                  <asvg:svgBlip xmlns:asvg="http://schemas.microsoft.com/office/drawing/2016/SVG/main" r:embed="rId2"/>
                </a:ext>
              </a:extLst>
            </a:blip>
            <a:stretch>
              <a:fillRect/>
            </a:stretch>
          </a:blipFill>
        </p:spPr>
      </p:sp>
      <p:grpSp>
        <p:nvGrpSpPr>
          <p:cNvPr id="15" name="Group 15"/>
          <p:cNvGrpSpPr/>
          <p:nvPr/>
        </p:nvGrpSpPr>
        <p:grpSpPr>
          <a:xfrm>
            <a:off x="7010808" y="4205701"/>
            <a:ext cx="3948890" cy="5052599"/>
            <a:chOff x="0" y="0"/>
            <a:chExt cx="660400" cy="844981"/>
          </a:xfrm>
        </p:grpSpPr>
        <p:sp>
          <p:nvSpPr>
            <p:cNvPr id="16" name="Freeform 16"/>
            <p:cNvSpPr/>
            <p:nvPr/>
          </p:nvSpPr>
          <p:spPr>
            <a:xfrm>
              <a:off x="0" y="0"/>
              <a:ext cx="660400" cy="844981"/>
            </a:xfrm>
            <a:custGeom>
              <a:avLst/>
              <a:gdLst/>
              <a:ahLst/>
              <a:cxnLst/>
              <a:rect l="l" t="t" r="r" b="b"/>
              <a:pathLst>
                <a:path w="660400" h="844981">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9217"/>
                  </a:cubicBezTo>
                  <a:lnTo>
                    <a:pt x="660400" y="844981"/>
                  </a:lnTo>
                  <a:lnTo>
                    <a:pt x="0" y="844981"/>
                  </a:lnTo>
                  <a:lnTo>
                    <a:pt x="0" y="329600"/>
                  </a:lnTo>
                  <a:cubicBezTo>
                    <a:pt x="1782" y="185660"/>
                    <a:pt x="93019" y="64045"/>
                    <a:pt x="220252" y="19070"/>
                  </a:cubicBezTo>
                  <a:close/>
                </a:path>
              </a:pathLst>
            </a:custGeom>
            <a:solidFill>
              <a:srgbClr val="FFFBEB"/>
            </a:solidFill>
          </p:spPr>
        </p:sp>
        <p:sp>
          <p:nvSpPr>
            <p:cNvPr id="17" name="TextBox 17"/>
            <p:cNvSpPr txBox="1"/>
            <p:nvPr/>
          </p:nvSpPr>
          <p:spPr>
            <a:xfrm>
              <a:off x="0" y="88900"/>
              <a:ext cx="660400" cy="756081"/>
            </a:xfrm>
            <a:prstGeom prst="rect">
              <a:avLst/>
            </a:prstGeom>
          </p:spPr>
          <p:txBody>
            <a:bodyPr lIns="50800" tIns="50800" rIns="50800" bIns="50800" rtlCol="0" anchor="ctr"/>
            <a:lstStyle/>
            <a:p>
              <a:pPr algn="ctr">
                <a:lnSpc>
                  <a:spcPts val="2660"/>
                </a:lnSpc>
              </a:pPr>
            </a:p>
          </p:txBody>
        </p:sp>
      </p:grpSp>
      <p:sp>
        <p:nvSpPr>
          <p:cNvPr id="18" name="AutoShape 18"/>
          <p:cNvSpPr/>
          <p:nvPr/>
        </p:nvSpPr>
        <p:spPr>
          <a:xfrm>
            <a:off x="8372475" y="2541474"/>
            <a:ext cx="1543050" cy="0"/>
          </a:xfrm>
          <a:prstGeom prst="line">
            <a:avLst/>
          </a:prstGeom>
          <a:ln w="76200" cap="flat">
            <a:solidFill>
              <a:srgbClr val="FFFBEB"/>
            </a:solidFill>
            <a:prstDash val="solid"/>
            <a:headEnd type="none" w="sm" len="sm"/>
            <a:tailEnd type="none" w="sm" len="sm"/>
          </a:ln>
        </p:spPr>
      </p:sp>
      <p:sp>
        <p:nvSpPr>
          <p:cNvPr id="19" name="TextBox 19"/>
          <p:cNvSpPr txBox="1"/>
          <p:nvPr/>
        </p:nvSpPr>
        <p:spPr>
          <a:xfrm>
            <a:off x="4355540" y="1423019"/>
            <a:ext cx="9576919" cy="913648"/>
          </a:xfrm>
          <a:prstGeom prst="rect">
            <a:avLst/>
          </a:prstGeom>
        </p:spPr>
        <p:txBody>
          <a:bodyPr lIns="0" tIns="0" rIns="0" bIns="0" rtlCol="0" anchor="t">
            <a:spAutoFit/>
          </a:bodyPr>
          <a:lstStyle/>
          <a:p>
            <a:pPr algn="ctr">
              <a:lnSpc>
                <a:spcPts val="7080"/>
              </a:lnSpc>
            </a:pPr>
            <a:r>
              <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rPr>
              <a:t>USER INTERFACE</a:t>
            </a:r>
            <a:endPar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20" name="Freeform 20"/>
          <p:cNvSpPr/>
          <p:nvPr/>
        </p:nvSpPr>
        <p:spPr>
          <a:xfrm>
            <a:off x="8652280" y="4490160"/>
            <a:ext cx="665946" cy="847848"/>
          </a:xfrm>
          <a:custGeom>
            <a:avLst/>
            <a:gdLst/>
            <a:ahLst/>
            <a:cxnLst/>
            <a:rect l="l" t="t" r="r" b="b"/>
            <a:pathLst>
              <a:path w="665946" h="847848">
                <a:moveTo>
                  <a:pt x="0" y="0"/>
                </a:moveTo>
                <a:lnTo>
                  <a:pt x="665946" y="0"/>
                </a:lnTo>
                <a:lnTo>
                  <a:pt x="665946" y="847848"/>
                </a:lnTo>
                <a:lnTo>
                  <a:pt x="0" y="847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7302009" y="5596280"/>
            <a:ext cx="3366488" cy="375920"/>
          </a:xfrm>
          <a:prstGeom prst="rect">
            <a:avLst/>
          </a:prstGeom>
        </p:spPr>
        <p:txBody>
          <a:bodyPr lIns="0" tIns="0" rIns="0" bIns="0" rtlCol="0" anchor="t">
            <a:spAutoFit/>
          </a:bodyPr>
          <a:lstStyle/>
          <a:p>
            <a:pPr algn="ctr">
              <a:lnSpc>
                <a:spcPts val="2800"/>
              </a:lnSpc>
            </a:pPr>
            <a:r>
              <a:rPr lang="en-US" sz="2800" b="1">
                <a:solidFill>
                  <a:srgbClr val="2F4942"/>
                </a:solidFill>
                <a:latin typeface="Lato Bold" panose="020F0502020204030203"/>
                <a:ea typeface="Lato Bold" panose="020F0502020204030203"/>
                <a:cs typeface="Lato Bold" panose="020F0502020204030203"/>
                <a:sym typeface="Lato Bold" panose="020F0502020204030203"/>
              </a:rPr>
              <a:t>MAIN MENU </a:t>
            </a:r>
            <a:endParaRPr lang="en-US" sz="2800" b="1">
              <a:solidFill>
                <a:srgbClr val="2F4942"/>
              </a:solidFill>
              <a:latin typeface="Lato Bold" panose="020F0502020204030203"/>
              <a:ea typeface="Lato Bold" panose="020F0502020204030203"/>
              <a:cs typeface="Lato Bold" panose="020F0502020204030203"/>
              <a:sym typeface="Lato Bold" panose="020F0502020204030203"/>
            </a:endParaRPr>
          </a:p>
        </p:txBody>
      </p:sp>
      <p:sp>
        <p:nvSpPr>
          <p:cNvPr id="22" name="TextBox 22"/>
          <p:cNvSpPr txBox="1"/>
          <p:nvPr/>
        </p:nvSpPr>
        <p:spPr>
          <a:xfrm>
            <a:off x="7169555" y="6169598"/>
            <a:ext cx="3631396" cy="2041328"/>
          </a:xfrm>
          <a:prstGeom prst="rect">
            <a:avLst/>
          </a:prstGeom>
        </p:spPr>
        <p:txBody>
          <a:bodyPr lIns="0" tIns="0" rIns="0" bIns="0" rtlCol="0" anchor="t">
            <a:spAutoFit/>
          </a:bodyPr>
          <a:lstStyle/>
          <a:p>
            <a:pPr algn="ctr">
              <a:lnSpc>
                <a:spcPts val="4055"/>
              </a:lnSpc>
            </a:pPr>
            <a:r>
              <a:rPr lang="en-US" sz="2550">
                <a:solidFill>
                  <a:srgbClr val="2F4942"/>
                </a:solidFill>
                <a:latin typeface="Lato" panose="020F0502020204030203"/>
                <a:ea typeface="Lato" panose="020F0502020204030203"/>
                <a:cs typeface="Lato" panose="020F0502020204030203"/>
                <a:sym typeface="Lato" panose="020F0502020204030203"/>
              </a:rPr>
              <a:t>Options to make deposits, withdraw money, and check balance. </a:t>
            </a:r>
            <a:endParaRPr lang="en-US" sz="2550">
              <a:solidFill>
                <a:srgbClr val="2F4942"/>
              </a:solidFill>
              <a:latin typeface="Lato" panose="020F0502020204030203"/>
              <a:ea typeface="Lato" panose="020F0502020204030203"/>
              <a:cs typeface="Lato" panose="020F0502020204030203"/>
              <a:sym typeface="Lato" panose="020F0502020204030203"/>
            </a:endParaRPr>
          </a:p>
        </p:txBody>
      </p:sp>
      <p:sp>
        <p:nvSpPr>
          <p:cNvPr id="23" name="Freeform 23"/>
          <p:cNvSpPr/>
          <p:nvPr/>
        </p:nvSpPr>
        <p:spPr>
          <a:xfrm>
            <a:off x="3479939" y="4442311"/>
            <a:ext cx="741112" cy="943546"/>
          </a:xfrm>
          <a:custGeom>
            <a:avLst/>
            <a:gdLst/>
            <a:ahLst/>
            <a:cxnLst/>
            <a:rect l="l" t="t" r="r" b="b"/>
            <a:pathLst>
              <a:path w="741112" h="943546">
                <a:moveTo>
                  <a:pt x="0" y="0"/>
                </a:moveTo>
                <a:lnTo>
                  <a:pt x="741112" y="0"/>
                </a:lnTo>
                <a:lnTo>
                  <a:pt x="741112" y="943546"/>
                </a:lnTo>
                <a:lnTo>
                  <a:pt x="0" y="943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4" name="TextBox 24"/>
          <p:cNvSpPr txBox="1"/>
          <p:nvPr/>
        </p:nvSpPr>
        <p:spPr>
          <a:xfrm>
            <a:off x="2167251" y="5596280"/>
            <a:ext cx="3366488" cy="375920"/>
          </a:xfrm>
          <a:prstGeom prst="rect">
            <a:avLst/>
          </a:prstGeom>
        </p:spPr>
        <p:txBody>
          <a:bodyPr lIns="0" tIns="0" rIns="0" bIns="0" rtlCol="0" anchor="t">
            <a:spAutoFit/>
          </a:bodyPr>
          <a:lstStyle/>
          <a:p>
            <a:pPr algn="ctr">
              <a:lnSpc>
                <a:spcPts val="2800"/>
              </a:lnSpc>
            </a:pPr>
            <a:r>
              <a:rPr lang="en-US" sz="2800" b="1">
                <a:solidFill>
                  <a:srgbClr val="2F4942"/>
                </a:solidFill>
                <a:latin typeface="Lato Bold" panose="020F0502020204030203"/>
                <a:ea typeface="Lato Bold" panose="020F0502020204030203"/>
                <a:cs typeface="Lato Bold" panose="020F0502020204030203"/>
                <a:sym typeface="Lato Bold" panose="020F0502020204030203"/>
              </a:rPr>
              <a:t>LOGIN SCREEN </a:t>
            </a:r>
            <a:endParaRPr lang="en-US" sz="2800" b="1">
              <a:solidFill>
                <a:srgbClr val="2F4942"/>
              </a:solidFill>
              <a:latin typeface="Lato Bold" panose="020F0502020204030203"/>
              <a:ea typeface="Lato Bold" panose="020F0502020204030203"/>
              <a:cs typeface="Lato Bold" panose="020F0502020204030203"/>
              <a:sym typeface="Lato Bold" panose="020F0502020204030203"/>
            </a:endParaRPr>
          </a:p>
        </p:txBody>
      </p:sp>
      <p:sp>
        <p:nvSpPr>
          <p:cNvPr id="25" name="TextBox 25"/>
          <p:cNvSpPr txBox="1"/>
          <p:nvPr/>
        </p:nvSpPr>
        <p:spPr>
          <a:xfrm>
            <a:off x="2034797" y="6720779"/>
            <a:ext cx="3631396" cy="1005079"/>
          </a:xfrm>
          <a:prstGeom prst="rect">
            <a:avLst/>
          </a:prstGeom>
        </p:spPr>
        <p:txBody>
          <a:bodyPr lIns="0" tIns="0" rIns="0" bIns="0" rtlCol="0" anchor="t">
            <a:spAutoFit/>
          </a:bodyPr>
          <a:lstStyle/>
          <a:p>
            <a:pPr algn="ctr">
              <a:lnSpc>
                <a:spcPts val="4055"/>
              </a:lnSpc>
            </a:pPr>
            <a:r>
              <a:rPr lang="en-US" sz="2600">
                <a:solidFill>
                  <a:srgbClr val="2F4942"/>
                </a:solidFill>
                <a:latin typeface="Lato" panose="020F0502020204030203"/>
                <a:ea typeface="Lato" panose="020F0502020204030203"/>
                <a:cs typeface="Lato" panose="020F0502020204030203"/>
                <a:sym typeface="Lato" panose="020F0502020204030203"/>
              </a:rPr>
              <a:t>for user authentication and PIN entry. </a:t>
            </a:r>
            <a:endParaRPr lang="en-US" sz="2600">
              <a:solidFill>
                <a:srgbClr val="2F4942"/>
              </a:solidFill>
              <a:latin typeface="Lato" panose="020F0502020204030203"/>
              <a:ea typeface="Lato" panose="020F0502020204030203"/>
              <a:cs typeface="Lato" panose="020F0502020204030203"/>
              <a:sym typeface="Lato" panose="020F0502020204030203"/>
            </a:endParaRPr>
          </a:p>
        </p:txBody>
      </p:sp>
      <p:sp>
        <p:nvSpPr>
          <p:cNvPr id="26" name="Freeform 26"/>
          <p:cNvSpPr/>
          <p:nvPr/>
        </p:nvSpPr>
        <p:spPr>
          <a:xfrm>
            <a:off x="14526997" y="4613092"/>
            <a:ext cx="569389" cy="724916"/>
          </a:xfrm>
          <a:custGeom>
            <a:avLst/>
            <a:gdLst/>
            <a:ahLst/>
            <a:cxnLst/>
            <a:rect l="l" t="t" r="r" b="b"/>
            <a:pathLst>
              <a:path w="569389" h="724916">
                <a:moveTo>
                  <a:pt x="0" y="0"/>
                </a:moveTo>
                <a:lnTo>
                  <a:pt x="569389" y="0"/>
                </a:lnTo>
                <a:lnTo>
                  <a:pt x="569389" y="724916"/>
                </a:lnTo>
                <a:lnTo>
                  <a:pt x="0" y="7249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27"/>
          <p:cNvSpPr txBox="1"/>
          <p:nvPr/>
        </p:nvSpPr>
        <p:spPr>
          <a:xfrm>
            <a:off x="13259388" y="5567705"/>
            <a:ext cx="3366488" cy="782066"/>
          </a:xfrm>
          <a:prstGeom prst="rect">
            <a:avLst/>
          </a:prstGeom>
        </p:spPr>
        <p:txBody>
          <a:bodyPr lIns="0" tIns="0" rIns="0" bIns="0" rtlCol="0" anchor="t">
            <a:spAutoFit/>
          </a:bodyPr>
          <a:lstStyle/>
          <a:p>
            <a:pPr algn="ctr">
              <a:lnSpc>
                <a:spcPts val="3050"/>
              </a:lnSpc>
            </a:pPr>
            <a:r>
              <a:rPr lang="en-US" sz="2800" b="1">
                <a:solidFill>
                  <a:srgbClr val="2F4942"/>
                </a:solidFill>
                <a:latin typeface="Lato Bold" panose="020F0502020204030203"/>
                <a:ea typeface="Lato Bold" panose="020F0502020204030203"/>
                <a:cs typeface="Lato Bold" panose="020F0502020204030203"/>
                <a:sym typeface="Lato Bold" panose="020F0502020204030203"/>
              </a:rPr>
              <a:t>TRANSACTION SCREENS </a:t>
            </a:r>
            <a:endParaRPr lang="en-US" sz="2800" b="1">
              <a:solidFill>
                <a:srgbClr val="2F4942"/>
              </a:solidFill>
              <a:latin typeface="Lato Bold" panose="020F0502020204030203"/>
              <a:ea typeface="Lato Bold" panose="020F0502020204030203"/>
              <a:cs typeface="Lato Bold" panose="020F0502020204030203"/>
              <a:sym typeface="Lato Bold" panose="020F0502020204030203"/>
            </a:endParaRPr>
          </a:p>
        </p:txBody>
      </p:sp>
      <p:sp>
        <p:nvSpPr>
          <p:cNvPr id="28" name="TextBox 28"/>
          <p:cNvSpPr txBox="1"/>
          <p:nvPr/>
        </p:nvSpPr>
        <p:spPr>
          <a:xfrm>
            <a:off x="13086436" y="6636751"/>
            <a:ext cx="3631396" cy="2033779"/>
          </a:xfrm>
          <a:prstGeom prst="rect">
            <a:avLst/>
          </a:prstGeom>
        </p:spPr>
        <p:txBody>
          <a:bodyPr lIns="0" tIns="0" rIns="0" bIns="0" rtlCol="0" anchor="t">
            <a:spAutoFit/>
          </a:bodyPr>
          <a:lstStyle/>
          <a:p>
            <a:pPr algn="ctr">
              <a:lnSpc>
                <a:spcPts val="4055"/>
              </a:lnSpc>
            </a:pPr>
            <a:r>
              <a:rPr lang="en-US" sz="2550">
                <a:solidFill>
                  <a:srgbClr val="2F4942"/>
                </a:solidFill>
                <a:latin typeface="Lato" panose="020F0502020204030203"/>
                <a:ea typeface="Lato" panose="020F0502020204030203"/>
                <a:cs typeface="Lato" panose="020F0502020204030203"/>
                <a:sym typeface="Lato" panose="020F0502020204030203"/>
              </a:rPr>
              <a:t>For depositing money, withdrawing cash, and displaying the findings of balance queries.</a:t>
            </a:r>
            <a:endParaRPr lang="en-US" sz="2550">
              <a:solidFill>
                <a:srgbClr val="2F4942"/>
              </a:solidFill>
              <a:latin typeface="Lato" panose="020F0502020204030203"/>
              <a:ea typeface="Lato" panose="020F0502020204030203"/>
              <a:cs typeface="Lato" panose="020F0502020204030203"/>
              <a:sym typeface="Lato" panose="020F0502020204030203"/>
            </a:endParaRPr>
          </a:p>
        </p:txBody>
      </p:sp>
      <p:sp>
        <p:nvSpPr>
          <p:cNvPr id="29" name="TextBox 29"/>
          <p:cNvSpPr txBox="1"/>
          <p:nvPr/>
        </p:nvSpPr>
        <p:spPr>
          <a:xfrm>
            <a:off x="266533" y="2990311"/>
            <a:ext cx="16992767" cy="846386"/>
          </a:xfrm>
          <a:prstGeom prst="rect">
            <a:avLst/>
          </a:prstGeom>
        </p:spPr>
        <p:txBody>
          <a:bodyPr lIns="0" tIns="0" rIns="0" bIns="0" rtlCol="0" anchor="t">
            <a:spAutoFit/>
          </a:bodyPr>
          <a:lstStyle/>
          <a:p>
            <a:pPr algn="ctr">
              <a:lnSpc>
                <a:spcPts val="3305"/>
              </a:lnSpc>
            </a:pPr>
            <a:r>
              <a:rPr lang="en-US" sz="2800">
                <a:latin typeface="Lato" panose="020F0502020204030203"/>
                <a:ea typeface="Lato" panose="020F0502020204030203"/>
                <a:cs typeface="Lato" panose="020F0502020204030203"/>
                <a:sym typeface="Lato" panose="020F0502020204030203"/>
              </a:rPr>
              <a:t>JAVA SWING AND AWT WAS USED IN THE DESIGN OF THE USER INTERFACE, GIVING IT A GRAPHICAL LAYOUT . FUNCTIONALITIES PERFORMED BY THE USER :-</a:t>
            </a:r>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1245591" y="-2754909"/>
            <a:ext cx="15796819" cy="157968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B"/>
            </a:solidFill>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5770210" y="7665988"/>
            <a:ext cx="4774322" cy="4322932"/>
          </a:xfrm>
          <a:custGeom>
            <a:avLst/>
            <a:gdLst/>
            <a:ahLst/>
            <a:cxnLst/>
            <a:rect l="l" t="t" r="r" b="b"/>
            <a:pathLst>
              <a:path w="4774322" h="4322932">
                <a:moveTo>
                  <a:pt x="0" y="0"/>
                </a:moveTo>
                <a:lnTo>
                  <a:pt x="4774322" y="0"/>
                </a:lnTo>
                <a:lnTo>
                  <a:pt x="4774322" y="4322932"/>
                </a:lnTo>
                <a:lnTo>
                  <a:pt x="0" y="4322932"/>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6" name="Freeform 6"/>
          <p:cNvSpPr/>
          <p:nvPr/>
        </p:nvSpPr>
        <p:spPr>
          <a:xfrm rot="-5166023">
            <a:off x="16186753" y="-1298410"/>
            <a:ext cx="4657548" cy="4217198"/>
          </a:xfrm>
          <a:custGeom>
            <a:avLst/>
            <a:gdLst/>
            <a:ahLst/>
            <a:cxnLst/>
            <a:rect l="l" t="t" r="r" b="b"/>
            <a:pathLst>
              <a:path w="4657548" h="4217198">
                <a:moveTo>
                  <a:pt x="0" y="0"/>
                </a:moveTo>
                <a:lnTo>
                  <a:pt x="4657548" y="0"/>
                </a:lnTo>
                <a:lnTo>
                  <a:pt x="4657548" y="4217198"/>
                </a:lnTo>
                <a:lnTo>
                  <a:pt x="0" y="4217198"/>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8" name="Freeform 8"/>
          <p:cNvSpPr/>
          <p:nvPr/>
        </p:nvSpPr>
        <p:spPr>
          <a:xfrm>
            <a:off x="550638" y="810189"/>
            <a:ext cx="956125" cy="910926"/>
          </a:xfrm>
          <a:custGeom>
            <a:avLst/>
            <a:gdLst/>
            <a:ahLst/>
            <a:cxnLst/>
            <a:rect l="l" t="t" r="r" b="b"/>
            <a:pathLst>
              <a:path w="956125" h="910926">
                <a:moveTo>
                  <a:pt x="0" y="0"/>
                </a:moveTo>
                <a:lnTo>
                  <a:pt x="956124" y="0"/>
                </a:lnTo>
                <a:lnTo>
                  <a:pt x="956124" y="910926"/>
                </a:lnTo>
                <a:lnTo>
                  <a:pt x="0" y="910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AutoShape 11"/>
          <p:cNvSpPr/>
          <p:nvPr/>
        </p:nvSpPr>
        <p:spPr>
          <a:xfrm>
            <a:off x="8372475" y="2784105"/>
            <a:ext cx="1543050" cy="0"/>
          </a:xfrm>
          <a:prstGeom prst="line">
            <a:avLst/>
          </a:prstGeom>
          <a:ln w="76200" cap="flat">
            <a:solidFill>
              <a:srgbClr val="2F4942"/>
            </a:solidFill>
            <a:prstDash val="solid"/>
            <a:headEnd type="none" w="sm" len="sm"/>
            <a:tailEnd type="none" w="sm" len="sm"/>
          </a:ln>
        </p:spPr>
      </p:sp>
      <p:sp>
        <p:nvSpPr>
          <p:cNvPr id="13" name="Freeform 13"/>
          <p:cNvSpPr/>
          <p:nvPr/>
        </p:nvSpPr>
        <p:spPr>
          <a:xfrm>
            <a:off x="8136079" y="4865973"/>
            <a:ext cx="2243226" cy="2404950"/>
          </a:xfrm>
          <a:custGeom>
            <a:avLst/>
            <a:gdLst/>
            <a:ahLst/>
            <a:cxnLst/>
            <a:rect l="l" t="t" r="r" b="b"/>
            <a:pathLst>
              <a:path w="2243226" h="2404950">
                <a:moveTo>
                  <a:pt x="0" y="0"/>
                </a:moveTo>
                <a:lnTo>
                  <a:pt x="2243226" y="0"/>
                </a:lnTo>
                <a:lnTo>
                  <a:pt x="2243226" y="2404950"/>
                </a:lnTo>
                <a:lnTo>
                  <a:pt x="0" y="2404950"/>
                </a:lnTo>
                <a:lnTo>
                  <a:pt x="0" y="0"/>
                </a:lnTo>
                <a:close/>
              </a:path>
            </a:pathLst>
          </a:custGeom>
          <a:blipFill>
            <a:blip r:embed="rId5"/>
            <a:stretch>
              <a:fillRect l="-8058" r="-8058" b="-138694"/>
            </a:stretch>
          </a:blipFill>
        </p:spPr>
      </p:sp>
      <p:sp>
        <p:nvSpPr>
          <p:cNvPr id="14" name="Freeform 14"/>
          <p:cNvSpPr/>
          <p:nvPr/>
        </p:nvSpPr>
        <p:spPr>
          <a:xfrm>
            <a:off x="14069830" y="4693914"/>
            <a:ext cx="1913429" cy="2577009"/>
          </a:xfrm>
          <a:custGeom>
            <a:avLst/>
            <a:gdLst/>
            <a:ahLst/>
            <a:cxnLst/>
            <a:rect l="l" t="t" r="r" b="b"/>
            <a:pathLst>
              <a:path w="1913429" h="2577009">
                <a:moveTo>
                  <a:pt x="0" y="0"/>
                </a:moveTo>
                <a:lnTo>
                  <a:pt x="1913429" y="0"/>
                </a:lnTo>
                <a:lnTo>
                  <a:pt x="1913429" y="2577009"/>
                </a:lnTo>
                <a:lnTo>
                  <a:pt x="0" y="2577009"/>
                </a:lnTo>
                <a:lnTo>
                  <a:pt x="0" y="0"/>
                </a:lnTo>
                <a:close/>
              </a:path>
            </a:pathLst>
          </a:custGeom>
          <a:blipFill>
            <a:blip r:embed="rId6"/>
            <a:stretch>
              <a:fillRect/>
            </a:stretch>
          </a:blipFill>
        </p:spPr>
      </p:sp>
      <p:sp>
        <p:nvSpPr>
          <p:cNvPr id="15" name="TextBox 15"/>
          <p:cNvSpPr txBox="1"/>
          <p:nvPr/>
        </p:nvSpPr>
        <p:spPr>
          <a:xfrm>
            <a:off x="5441933" y="1038225"/>
            <a:ext cx="7891103" cy="1824154"/>
          </a:xfrm>
          <a:prstGeom prst="rect">
            <a:avLst/>
          </a:prstGeom>
        </p:spPr>
        <p:txBody>
          <a:bodyPr lIns="0" tIns="0" rIns="0" bIns="0" rtlCol="0" anchor="t">
            <a:spAutoFit/>
          </a:bodyPr>
          <a:lstStyle/>
          <a:p>
            <a:pPr algn="ctr">
              <a:lnSpc>
                <a:spcPts val="7080"/>
              </a:lnSpc>
            </a:pPr>
            <a:r>
              <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rPr>
              <a:t>DATABASE CONNECTIVITY </a:t>
            </a:r>
            <a:endParaRPr lang="en-US" sz="60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6" name="TextBox 16"/>
          <p:cNvSpPr txBox="1"/>
          <p:nvPr/>
        </p:nvSpPr>
        <p:spPr>
          <a:xfrm>
            <a:off x="6923814" y="7665988"/>
            <a:ext cx="5111186" cy="1192634"/>
          </a:xfrm>
          <a:prstGeom prst="rect">
            <a:avLst/>
          </a:prstGeom>
        </p:spPr>
        <p:txBody>
          <a:bodyPr wrap="square" lIns="0" tIns="0" rIns="0" bIns="0" rtlCol="0" anchor="t">
            <a:spAutoFit/>
          </a:bodyPr>
          <a:lstStyle/>
          <a:p>
            <a:pPr marL="457200" indent="-457200" algn="ctr">
              <a:lnSpc>
                <a:spcPts val="3070"/>
              </a:lnSpc>
              <a:buFont typeface="Wingdings" panose="05000000000000000000" pitchFamily="2" charset="2"/>
              <a:buChar char="q"/>
            </a:pPr>
            <a:r>
              <a:rPr lang="en-US" sz="2600" b="1">
                <a:solidFill>
                  <a:srgbClr val="2F4942"/>
                </a:solidFill>
                <a:effectLst>
                  <a:outerShdw blurRad="38100" dist="38100" dir="2700000" algn="tl">
                    <a:srgbClr val="000000">
                      <a:alpha val="43137"/>
                    </a:srgbClr>
                  </a:outerShdw>
                </a:effectLst>
                <a:latin typeface="Lato Bold" panose="020F0502020204030203"/>
                <a:ea typeface="Lato Bold" panose="020F0502020204030203"/>
                <a:cs typeface="Lato Bold" panose="020F0502020204030203"/>
                <a:sym typeface="Lato Bold" panose="020F0502020204030203"/>
              </a:rPr>
              <a:t>USERS TABLE: HOLDS BALANCE, PIN, AND CARD NUMBERS </a:t>
            </a:r>
            <a:endParaRPr lang="en-US" sz="2600" b="1">
              <a:solidFill>
                <a:srgbClr val="2F4942"/>
              </a:solidFill>
              <a:effectLst>
                <a:outerShdw blurRad="38100" dist="38100" dir="2700000" algn="tl">
                  <a:srgbClr val="000000">
                    <a:alpha val="43137"/>
                  </a:srgbClr>
                </a:outerShdw>
              </a:effectLst>
              <a:latin typeface="Lato Bold" panose="020F0502020204030203"/>
              <a:ea typeface="Lato Bold" panose="020F0502020204030203"/>
              <a:cs typeface="Lato Bold" panose="020F0502020204030203"/>
              <a:sym typeface="Lato Bold" panose="020F0502020204030203"/>
            </a:endParaRPr>
          </a:p>
        </p:txBody>
      </p:sp>
      <p:sp>
        <p:nvSpPr>
          <p:cNvPr id="17" name="TextBox 17"/>
          <p:cNvSpPr txBox="1"/>
          <p:nvPr/>
        </p:nvSpPr>
        <p:spPr>
          <a:xfrm>
            <a:off x="12765515" y="7665988"/>
            <a:ext cx="4946408" cy="1333698"/>
          </a:xfrm>
          <a:prstGeom prst="rect">
            <a:avLst/>
          </a:prstGeom>
        </p:spPr>
        <p:txBody>
          <a:bodyPr lIns="0" tIns="0" rIns="0" bIns="0" rtlCol="0" anchor="t">
            <a:spAutoFit/>
          </a:bodyPr>
          <a:lstStyle/>
          <a:p>
            <a:pPr marL="342900" indent="-342900" algn="ctr">
              <a:lnSpc>
                <a:spcPts val="2595"/>
              </a:lnSpc>
              <a:buFont typeface="Wingdings" panose="05000000000000000000" pitchFamily="2" charset="2"/>
              <a:buChar char="q"/>
            </a:pPr>
            <a:r>
              <a:rPr lang="en-US" sz="2200" b="1">
                <a:solidFill>
                  <a:srgbClr val="2F4942"/>
                </a:solidFill>
                <a:effectLst>
                  <a:outerShdw blurRad="38100" dist="38100" dir="2700000" algn="tl">
                    <a:srgbClr val="000000">
                      <a:alpha val="43137"/>
                    </a:srgbClr>
                  </a:outerShdw>
                </a:effectLst>
                <a:latin typeface="Lato Bold" panose="020F0502020204030203"/>
                <a:ea typeface="Lato Bold" panose="020F0502020204030203"/>
                <a:cs typeface="Lato Bold" panose="020F0502020204030203"/>
                <a:sym typeface="Lato Bold" panose="020F0502020204030203"/>
              </a:rPr>
              <a:t>TRANSACTIONS TABLE: KEEPS TRACK OF ALL USER TRANSACTIONS (DEPOSITS AND WITHDRAWALS</a:t>
            </a:r>
            <a:r>
              <a:rPr lang="en-US" sz="2200" b="1">
                <a:solidFill>
                  <a:srgbClr val="2F4942"/>
                </a:solidFill>
                <a:latin typeface="Lato Bold" panose="020F0502020204030203"/>
                <a:ea typeface="Lato Bold" panose="020F0502020204030203"/>
                <a:cs typeface="Lato Bold" panose="020F0502020204030203"/>
                <a:sym typeface="Lato Bold" panose="020F0502020204030203"/>
              </a:rPr>
              <a:t>). </a:t>
            </a:r>
            <a:endParaRPr lang="en-US" sz="2200" b="1">
              <a:solidFill>
                <a:srgbClr val="2F4942"/>
              </a:solidFill>
              <a:latin typeface="Lato Bold" panose="020F0502020204030203"/>
              <a:ea typeface="Lato Bold" panose="020F0502020204030203"/>
              <a:cs typeface="Lato Bold" panose="020F0502020204030203"/>
              <a:sym typeface="Lato Bold" panose="020F0502020204030203"/>
            </a:endParaRPr>
          </a:p>
        </p:txBody>
      </p:sp>
      <p:sp>
        <p:nvSpPr>
          <p:cNvPr id="18" name="TextBox 18"/>
          <p:cNvSpPr txBox="1"/>
          <p:nvPr/>
        </p:nvSpPr>
        <p:spPr>
          <a:xfrm>
            <a:off x="1754970" y="7512666"/>
            <a:ext cx="4642052" cy="854837"/>
          </a:xfrm>
          <a:prstGeom prst="rect">
            <a:avLst/>
          </a:prstGeom>
        </p:spPr>
        <p:txBody>
          <a:bodyPr lIns="0" tIns="0" rIns="0" bIns="0" rtlCol="0" anchor="t">
            <a:spAutoFit/>
          </a:bodyPr>
          <a:lstStyle/>
          <a:p>
            <a:pPr marL="457200" indent="-457200" algn="ctr">
              <a:lnSpc>
                <a:spcPts val="3305"/>
              </a:lnSpc>
              <a:buFont typeface="Wingdings" panose="05000000000000000000" pitchFamily="2" charset="2"/>
              <a:buChar char="q"/>
            </a:pPr>
            <a:r>
              <a:rPr lang="en-US" sz="2800" b="1">
                <a:solidFill>
                  <a:srgbClr val="2F4942"/>
                </a:solidFill>
                <a:effectLst>
                  <a:outerShdw blurRad="38100" dist="38100" dir="2700000" algn="tl">
                    <a:srgbClr val="000000">
                      <a:alpha val="43137"/>
                    </a:srgbClr>
                  </a:outerShdw>
                </a:effectLst>
                <a:latin typeface="Lato Bold" panose="020F0502020204030203"/>
                <a:ea typeface="Lato Bold" panose="020F0502020204030203"/>
                <a:cs typeface="Lato Bold" panose="020F0502020204030203"/>
                <a:sym typeface="Lato Bold" panose="020F0502020204030203"/>
              </a:rPr>
              <a:t>DATABASE STRUCTURE IN SQL </a:t>
            </a:r>
            <a:endParaRPr lang="en-US" sz="2800" b="1">
              <a:solidFill>
                <a:srgbClr val="2F4942"/>
              </a:solidFill>
              <a:effectLst>
                <a:outerShdw blurRad="38100" dist="38100" dir="2700000" algn="tl">
                  <a:srgbClr val="000000">
                    <a:alpha val="43137"/>
                  </a:srgbClr>
                </a:outerShdw>
              </a:effectLst>
              <a:latin typeface="Lato Bold" panose="020F0502020204030203"/>
              <a:ea typeface="Lato Bold" panose="020F0502020204030203"/>
              <a:cs typeface="Lato Bold" panose="020F0502020204030203"/>
              <a:sym typeface="Lato Bold" panose="020F0502020204030203"/>
            </a:endParaRPr>
          </a:p>
        </p:txBody>
      </p:sp>
      <p:sp>
        <p:nvSpPr>
          <p:cNvPr id="19" name="TextBox 19"/>
          <p:cNvSpPr txBox="1"/>
          <p:nvPr/>
        </p:nvSpPr>
        <p:spPr>
          <a:xfrm>
            <a:off x="2180923" y="3371945"/>
            <a:ext cx="14207884" cy="967740"/>
          </a:xfrm>
          <a:prstGeom prst="rect">
            <a:avLst/>
          </a:prstGeom>
        </p:spPr>
        <p:txBody>
          <a:bodyPr lIns="0" tIns="0" rIns="0" bIns="0" rtlCol="0" anchor="t">
            <a:spAutoFit/>
          </a:bodyPr>
          <a:lstStyle/>
          <a:p>
            <a:pPr algn="ctr">
              <a:lnSpc>
                <a:spcPts val="3775"/>
              </a:lnSpc>
            </a:pPr>
            <a:r>
              <a:rPr lang="en-US" sz="3200" b="1">
                <a:solidFill>
                  <a:srgbClr val="2F4942"/>
                </a:solidFill>
                <a:latin typeface="Lato Bold" panose="020F0502020204030203"/>
                <a:ea typeface="Lato Bold" panose="020F0502020204030203"/>
                <a:cs typeface="Lato Bold" panose="020F0502020204030203"/>
                <a:sym typeface="Lato Bold" panose="020F0502020204030203"/>
              </a:rPr>
              <a:t>THE JAVA APPLICATION AND SQL DATABASE ARE CONNECTED BY THE SYSTEM USING JDBC .</a:t>
            </a:r>
            <a:endParaRPr lang="en-US" sz="3200" b="1">
              <a:solidFill>
                <a:srgbClr val="2F4942"/>
              </a:solidFill>
              <a:latin typeface="Lato Bold" panose="020F0502020204030203"/>
              <a:ea typeface="Lato Bold" panose="020F0502020204030203"/>
              <a:cs typeface="Lato Bold" panose="020F0502020204030203"/>
              <a:sym typeface="Lato Bold" panose="020F0502020204030203"/>
            </a:endParaRP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4383" y="5006775"/>
            <a:ext cx="2243226" cy="22432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M Workflow (Flowchart)"/>
          <p:cNvPicPr>
            <a:picLocks noChangeAspect="1"/>
          </p:cNvPicPr>
          <p:nvPr/>
        </p:nvPicPr>
        <p:blipFill>
          <a:blip r:embed="rId1"/>
          <a:stretch>
            <a:fillRect/>
          </a:stretch>
        </p:blipFill>
        <p:spPr>
          <a:xfrm>
            <a:off x="4568645" y="7278"/>
            <a:ext cx="8967740" cy="10268195"/>
          </a:xfrm>
          <a:prstGeom prst="rect">
            <a:avLst/>
          </a:prstGeom>
        </p:spPr>
      </p:pic>
      <p:graphicFrame>
        <p:nvGraphicFramePr>
          <p:cNvPr id="5" name="Diagram 4"/>
          <p:cNvGraphicFramePr/>
          <p:nvPr/>
        </p:nvGraphicFramePr>
        <p:xfrm>
          <a:off x="172233" y="261481"/>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8" name="Picture 97" descr="A screenshot of a computer&#10;&#10;Description automatically generated"/>
          <p:cNvPicPr>
            <a:picLocks noChangeAspect="1"/>
          </p:cNvPicPr>
          <p:nvPr/>
        </p:nvPicPr>
        <p:blipFill>
          <a:blip r:embed="rId7"/>
          <a:stretch>
            <a:fillRect/>
          </a:stretch>
        </p:blipFill>
        <p:spPr>
          <a:xfrm>
            <a:off x="13543767" y="7249438"/>
            <a:ext cx="4164906" cy="3350713"/>
          </a:xfrm>
          <a:prstGeom prst="rect">
            <a:avLst/>
          </a:prstGeom>
        </p:spPr>
      </p:pic>
      <p:pic>
        <p:nvPicPr>
          <p:cNvPr id="99" name="Picture 98" descr="A close-up of a atm machine&#10;&#10;Description automatically generated"/>
          <p:cNvPicPr>
            <a:picLocks noChangeAspect="1"/>
          </p:cNvPicPr>
          <p:nvPr/>
        </p:nvPicPr>
        <p:blipFill>
          <a:blip r:embed="rId8"/>
          <a:stretch>
            <a:fillRect/>
          </a:stretch>
        </p:blipFill>
        <p:spPr>
          <a:xfrm>
            <a:off x="13261932" y="456613"/>
            <a:ext cx="4728576" cy="2609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5CBC3"/>
        </a:solidFill>
        <a:effectLst/>
      </p:bgPr>
    </p:bg>
    <p:spTree>
      <p:nvGrpSpPr>
        <p:cNvPr id="1" name=""/>
        <p:cNvGrpSpPr/>
        <p:nvPr/>
      </p:nvGrpSpPr>
      <p:grpSpPr>
        <a:xfrm>
          <a:off x="0" y="0"/>
          <a:ext cx="0" cy="0"/>
          <a:chOff x="0" y="0"/>
          <a:chExt cx="0" cy="0"/>
        </a:xfrm>
      </p:grpSpPr>
      <p:grpSp>
        <p:nvGrpSpPr>
          <p:cNvPr id="2" name="Group 2"/>
          <p:cNvGrpSpPr/>
          <p:nvPr/>
        </p:nvGrpSpPr>
        <p:grpSpPr>
          <a:xfrm>
            <a:off x="1399490" y="-2252267"/>
            <a:ext cx="15796819" cy="15796819"/>
            <a:chOff x="0" y="6484"/>
            <a:chExt cx="812800" cy="812800"/>
          </a:xfrm>
        </p:grpSpPr>
        <p:sp>
          <p:nvSpPr>
            <p:cNvPr id="3" name="Freeform 3"/>
            <p:cNvSpPr/>
            <p:nvPr/>
          </p:nvSpPr>
          <p:spPr>
            <a:xfrm>
              <a:off x="0" y="648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B"/>
            </a:solidFill>
          </p:spPr>
          <p:txBody>
            <a:bodyPr/>
            <a:lstStyle/>
            <a:p>
              <a:r>
                <a:rPr lang="en-IN"/>
                <a:t>     </a:t>
              </a:r>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5770210" y="7665988"/>
            <a:ext cx="4774322" cy="4322932"/>
          </a:xfrm>
          <a:custGeom>
            <a:avLst/>
            <a:gdLst/>
            <a:ahLst/>
            <a:cxnLst/>
            <a:rect l="l" t="t" r="r" b="b"/>
            <a:pathLst>
              <a:path w="4774322" h="4322932">
                <a:moveTo>
                  <a:pt x="0" y="0"/>
                </a:moveTo>
                <a:lnTo>
                  <a:pt x="4774322" y="0"/>
                </a:lnTo>
                <a:lnTo>
                  <a:pt x="4774322" y="4322932"/>
                </a:lnTo>
                <a:lnTo>
                  <a:pt x="0" y="4322932"/>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6" name="Freeform 6"/>
          <p:cNvSpPr/>
          <p:nvPr/>
        </p:nvSpPr>
        <p:spPr>
          <a:xfrm rot="-5166023">
            <a:off x="16186753" y="-1298410"/>
            <a:ext cx="4657548" cy="4217198"/>
          </a:xfrm>
          <a:custGeom>
            <a:avLst/>
            <a:gdLst/>
            <a:ahLst/>
            <a:cxnLst/>
            <a:rect l="l" t="t" r="r" b="b"/>
            <a:pathLst>
              <a:path w="4657548" h="4217198">
                <a:moveTo>
                  <a:pt x="0" y="0"/>
                </a:moveTo>
                <a:lnTo>
                  <a:pt x="4657548" y="0"/>
                </a:lnTo>
                <a:lnTo>
                  <a:pt x="4657548" y="4217198"/>
                </a:lnTo>
                <a:lnTo>
                  <a:pt x="0" y="4217198"/>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7" name="Freeform 7"/>
          <p:cNvSpPr/>
          <p:nvPr/>
        </p:nvSpPr>
        <p:spPr>
          <a:xfrm>
            <a:off x="-3735845" y="6247525"/>
            <a:ext cx="7003154" cy="6341037"/>
          </a:xfrm>
          <a:custGeom>
            <a:avLst/>
            <a:gdLst/>
            <a:ahLst/>
            <a:cxnLst/>
            <a:rect l="l" t="t" r="r" b="b"/>
            <a:pathLst>
              <a:path w="7003154" h="6341037">
                <a:moveTo>
                  <a:pt x="0" y="0"/>
                </a:moveTo>
                <a:lnTo>
                  <a:pt x="7003154" y="0"/>
                </a:lnTo>
                <a:lnTo>
                  <a:pt x="7003154" y="6341038"/>
                </a:lnTo>
                <a:lnTo>
                  <a:pt x="0" y="6341038"/>
                </a:lnTo>
                <a:lnTo>
                  <a:pt x="0" y="0"/>
                </a:lnTo>
                <a:close/>
              </a:path>
            </a:pathLst>
          </a:custGeom>
          <a:blipFill>
            <a:blip r:embed="rId1">
              <a:alphaModFix amt="30000"/>
              <a:extLst>
                <a:ext uri="{96DAC541-7B7A-43D3-8B79-37D633B846F1}">
                  <asvg:svgBlip xmlns:asvg="http://schemas.microsoft.com/office/drawing/2016/SVG/main" r:embed="rId2"/>
                </a:ext>
              </a:extLst>
            </a:blip>
            <a:stretch>
              <a:fillRect/>
            </a:stretch>
          </a:blipFill>
        </p:spPr>
      </p:sp>
      <p:sp>
        <p:nvSpPr>
          <p:cNvPr id="8" name="Freeform 8"/>
          <p:cNvSpPr/>
          <p:nvPr/>
        </p:nvSpPr>
        <p:spPr>
          <a:xfrm>
            <a:off x="550638" y="810189"/>
            <a:ext cx="956125" cy="910926"/>
          </a:xfrm>
          <a:custGeom>
            <a:avLst/>
            <a:gdLst/>
            <a:ahLst/>
            <a:cxnLst/>
            <a:rect l="l" t="t" r="r" b="b"/>
            <a:pathLst>
              <a:path w="956125" h="910926">
                <a:moveTo>
                  <a:pt x="0" y="0"/>
                </a:moveTo>
                <a:lnTo>
                  <a:pt x="956124" y="0"/>
                </a:lnTo>
                <a:lnTo>
                  <a:pt x="956124" y="910926"/>
                </a:lnTo>
                <a:lnTo>
                  <a:pt x="0" y="910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AutoShape 11"/>
          <p:cNvSpPr/>
          <p:nvPr/>
        </p:nvSpPr>
        <p:spPr>
          <a:xfrm flipH="1" flipV="1">
            <a:off x="8166420" y="1735963"/>
            <a:ext cx="2141040" cy="0"/>
          </a:xfrm>
          <a:prstGeom prst="line">
            <a:avLst/>
          </a:prstGeom>
          <a:ln w="76200" cap="flat">
            <a:solidFill>
              <a:srgbClr val="2F4942"/>
            </a:solidFill>
            <a:prstDash val="solid"/>
            <a:headEnd type="none" w="sm" len="sm"/>
            <a:tailEnd type="none" w="sm" len="sm"/>
          </a:ln>
        </p:spPr>
      </p:sp>
      <p:sp>
        <p:nvSpPr>
          <p:cNvPr id="13" name="TextBox 13"/>
          <p:cNvSpPr txBox="1"/>
          <p:nvPr/>
        </p:nvSpPr>
        <p:spPr>
          <a:xfrm>
            <a:off x="2414818" y="2476439"/>
            <a:ext cx="14207884" cy="5501767"/>
          </a:xfrm>
          <a:prstGeom prst="rect">
            <a:avLst/>
          </a:prstGeom>
        </p:spPr>
        <p:txBody>
          <a:bodyPr lIns="0" tIns="0" rIns="0" bIns="0" rtlCol="0" anchor="t">
            <a:spAutoFit/>
          </a:bodyPr>
          <a:lstStyle/>
          <a:p>
            <a:pPr algn="just">
              <a:lnSpc>
                <a:spcPts val="2715"/>
              </a:lnSpc>
            </a:p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Below is an example of the code for the cash withdrawal process:</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```java</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public void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withdrawCash</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(int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accountNumber</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 double amount)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Connection con =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DriverManager.getConnection</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jdbc:mysql</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://localhost:3306/</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atm_simulator</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 "root", "password");</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 Fetch current balance</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String query = "SELECT balance FROM users WHERE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account_number</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 =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PreparedStatement</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pstmt</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 =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con.prepareStatement</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(query);</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pstmt.setInt</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(1,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accountNumber</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ResultSet</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rs</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 = </a:t>
            </a:r>
            <a:r>
              <a:rPr lang="en-US" sz="2300" b="1" err="1">
                <a:solidFill>
                  <a:srgbClr val="2F4942"/>
                </a:solidFill>
                <a:latin typeface="Lato Bold" panose="020F0502020204030203"/>
                <a:ea typeface="Lato Bold" panose="020F0502020204030203"/>
                <a:cs typeface="Lato Bold" panose="020F0502020204030203"/>
                <a:sym typeface="Lato Bold" panose="020F0502020204030203"/>
              </a:rPr>
              <a:t>pstmt.executeQuery</a:t>
            </a:r>
            <a:r>
              <a:rPr lang="en-US" sz="2300" b="1">
                <a:solidFill>
                  <a:srgbClr val="2F4942"/>
                </a:solidFill>
                <a:latin typeface="Lato Bold" panose="020F0502020204030203"/>
                <a:ea typeface="Lato Bold" panose="020F0502020204030203"/>
                <a:cs typeface="Lato Bold" panose="020F0502020204030203"/>
                <a:sym typeface="Lato Bold" panose="020F0502020204030203"/>
              </a:rPr>
              <a:t>();</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a:p>
            <a:pPr algn="just">
              <a:lnSpc>
                <a:spcPts val="2715"/>
              </a:lnSpc>
            </a:pPr>
            <a:r>
              <a:rPr lang="en-US" sz="2300" b="1">
                <a:solidFill>
                  <a:srgbClr val="2F4942"/>
                </a:solidFill>
                <a:latin typeface="Lato Bold" panose="020F0502020204030203"/>
                <a:ea typeface="Lato Bold" panose="020F0502020204030203"/>
                <a:cs typeface="Lato Bold" panose="020F0502020204030203"/>
                <a:sym typeface="Lato Bold" panose="020F0502020204030203"/>
              </a:rPr>
              <a:t>    </a:t>
            </a:r>
            <a:endParaRPr lang="en-US" sz="2300" b="1">
              <a:solidFill>
                <a:srgbClr val="2F4942"/>
              </a:solidFill>
              <a:latin typeface="Lato Bold" panose="020F0502020204030203"/>
              <a:ea typeface="Lato Bold" panose="020F0502020204030203"/>
              <a:cs typeface="Lato Bold" panose="020F0502020204030203"/>
              <a:sym typeface="Lato Bold" panose="020F0502020204030203"/>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6983" y="1265652"/>
            <a:ext cx="14881832" cy="8236943"/>
          </a:xfrm>
          <a:prstGeom prst="rect">
            <a:avLst/>
          </a:prstGeom>
        </p:spPr>
      </p:pic>
      <p:sp>
        <p:nvSpPr>
          <p:cNvPr id="12" name="TextBox 11"/>
          <p:cNvSpPr txBox="1"/>
          <p:nvPr/>
        </p:nvSpPr>
        <p:spPr>
          <a:xfrm>
            <a:off x="2695485" y="178896"/>
            <a:ext cx="12261954" cy="829073"/>
          </a:xfrm>
          <a:prstGeom prst="rect">
            <a:avLst/>
          </a:prstGeom>
          <a:noFill/>
        </p:spPr>
        <p:txBody>
          <a:bodyPr wrap="square">
            <a:spAutoFit/>
          </a:bodyPr>
          <a:lstStyle/>
          <a:p>
            <a:pPr algn="ctr">
              <a:lnSpc>
                <a:spcPts val="5545"/>
              </a:lnSpc>
            </a:pPr>
            <a:r>
              <a:rPr lang="en-US" sz="5400" b="1">
                <a:solidFill>
                  <a:schemeClr val="tx2"/>
                </a:solidFill>
                <a:latin typeface="League Spartan" panose="00000800000000000000"/>
                <a:ea typeface="League Spartan" panose="00000800000000000000"/>
                <a:cs typeface="League Spartan" panose="00000800000000000000"/>
                <a:sym typeface="League Spartan" panose="00000800000000000000"/>
              </a:rPr>
              <a:t>CODE SNIPPET</a:t>
            </a:r>
            <a:endParaRPr lang="en-US" sz="5400" b="1">
              <a:solidFill>
                <a:schemeClr val="tx2"/>
              </a:solidFill>
              <a:latin typeface="League Spartan" panose="00000800000000000000"/>
              <a:ea typeface="League Spartan" panose="00000800000000000000"/>
              <a:cs typeface="League Spartan" panose="00000800000000000000"/>
              <a:sym typeface="League Spartan" panose="0000080000000000000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4718</Words>
  <Application>WPS Presentation</Application>
  <PresentationFormat>Custom</PresentationFormat>
  <Paragraphs>204</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SimSun</vt:lpstr>
      <vt:lpstr>Wingdings</vt:lpstr>
      <vt:lpstr>Calibri</vt:lpstr>
      <vt:lpstr>League Spartan</vt:lpstr>
      <vt:lpstr>Lato</vt:lpstr>
      <vt:lpstr>Garamond</vt:lpstr>
      <vt:lpstr>Lato Bold</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Professional Company Profile Presentation</dc:title>
  <dc:creator>Anchal Dwivedi</dc:creator>
  <cp:lastModifiedBy>Sneha Patel</cp:lastModifiedBy>
  <cp:revision>3</cp:revision>
  <dcterms:created xsi:type="dcterms:W3CDTF">2006-08-16T00:00:00Z</dcterms:created>
  <dcterms:modified xsi:type="dcterms:W3CDTF">2024-09-20T14:26:58Z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304B7941C98D47338E0C51CEDCA24968_12</vt:lpwstr>
  </property>
  <property fmtid="{D5CDD505-2E9C-101B-9397-08002B2CF9AE}" pid="3" name="KSOProductBuildVer">
    <vt:lpwstr>1033-12.2.0.18283</vt:lpwstr>
  </property>
</Properties>
</file>